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323" r:id="rId2"/>
    <p:sldId id="293" r:id="rId3"/>
    <p:sldId id="294" r:id="rId4"/>
    <p:sldId id="295" r:id="rId5"/>
    <p:sldId id="297" r:id="rId6"/>
    <p:sldId id="298" r:id="rId7"/>
    <p:sldId id="321" r:id="rId8"/>
    <p:sldId id="322" r:id="rId9"/>
    <p:sldId id="296" r:id="rId10"/>
    <p:sldId id="299" r:id="rId11"/>
    <p:sldId id="300" r:id="rId12"/>
    <p:sldId id="326" r:id="rId13"/>
    <p:sldId id="327" r:id="rId14"/>
    <p:sldId id="328" r:id="rId15"/>
    <p:sldId id="318" r:id="rId16"/>
    <p:sldId id="315" r:id="rId17"/>
    <p:sldId id="320" r:id="rId18"/>
    <p:sldId id="316" r:id="rId19"/>
    <p:sldId id="329" r:id="rId20"/>
    <p:sldId id="306" r:id="rId21"/>
    <p:sldId id="307" r:id="rId22"/>
    <p:sldId id="308" r:id="rId23"/>
    <p:sldId id="309" r:id="rId24"/>
    <p:sldId id="310" r:id="rId25"/>
    <p:sldId id="271" r:id="rId26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lvia Vizcayno Climent" initials="SVC" lastIdx="1" clrIdx="0">
    <p:extLst>
      <p:ext uri="{19B8F6BF-5375-455C-9EA6-DF929625EA0E}">
        <p15:presenceInfo xmlns:p15="http://schemas.microsoft.com/office/powerpoint/2012/main" userId="S-1-5-21-4064056997-3256082497-3296573786-11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742"/>
    <a:srgbClr val="292D36"/>
    <a:srgbClr val="363C48"/>
    <a:srgbClr val="D5D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364" autoAdjust="0"/>
  </p:normalViewPr>
  <p:slideViewPr>
    <p:cSldViewPr snapToGrid="0" snapToObjects="1" showGuides="1">
      <p:cViewPr varScale="1">
        <p:scale>
          <a:sx n="115" d="100"/>
          <a:sy n="115" d="100"/>
        </p:scale>
        <p:origin x="39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716605-8811-496E-9A54-241A206E033D}" type="datetimeFigureOut">
              <a:rPr lang="es-ES" smtClean="0"/>
              <a:t>23/05/2021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CB556A-54A0-4727-AE5B-E4C450BD67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5147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1331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1F7358A-AEFF-40C5-BF27-05321373BE9D}" type="slidenum">
              <a:rPr lang="es-ES" altLang="es-E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1743735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dirty="0" smtClean="0"/>
          </a:p>
        </p:txBody>
      </p:sp>
      <p:sp>
        <p:nvSpPr>
          <p:cNvPr id="2150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A1B581-339F-4264-8914-1FD0F5792C9D}" type="slidenum">
              <a:rPr lang="es-ES" altLang="es-E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3543299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 altLang="es-ES" smtClean="0"/>
              <a:t>No hi ha modalitat Autopràcticm</a:t>
            </a:r>
          </a:p>
        </p:txBody>
      </p:sp>
      <p:sp>
        <p:nvSpPr>
          <p:cNvPr id="1638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C366C7-C7EB-4785-8A96-CE1A5B507A15}" type="slidenum">
              <a:rPr lang="es-ES" altLang="es-E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220953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 altLang="es-ES" smtClean="0"/>
              <a:t>No hi ha modalitat Autopràcticm</a:t>
            </a:r>
          </a:p>
        </p:txBody>
      </p:sp>
      <p:sp>
        <p:nvSpPr>
          <p:cNvPr id="1638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C366C7-C7EB-4785-8A96-CE1A5B507A15}" type="slidenum">
              <a:rPr lang="es-ES" altLang="es-E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3697964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 altLang="es-ES" smtClean="0"/>
              <a:t>No hi ha modalitat Autopràcticm</a:t>
            </a:r>
          </a:p>
        </p:txBody>
      </p:sp>
      <p:sp>
        <p:nvSpPr>
          <p:cNvPr id="1638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C366C7-C7EB-4785-8A96-CE1A5B507A15}" type="slidenum">
              <a:rPr lang="es-ES" altLang="es-E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3375984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B556A-54A0-4727-AE5B-E4C450BD670C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9993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37-6319-F54C-B02B-753AD118B9C0}" type="datetimeFigureOut">
              <a:rPr lang="es-ES_tradnl" smtClean="0"/>
              <a:t>23/05/2021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30590-AD9C-C64F-AA78-7C339E65EC1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51490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37-6319-F54C-B02B-753AD118B9C0}" type="datetimeFigureOut">
              <a:rPr lang="es-ES_tradnl" smtClean="0"/>
              <a:t>23/05/2021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30590-AD9C-C64F-AA78-7C339E65EC1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2509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37-6319-F54C-B02B-753AD118B9C0}" type="datetimeFigureOut">
              <a:rPr lang="es-ES_tradnl" smtClean="0"/>
              <a:t>23/05/2021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30590-AD9C-C64F-AA78-7C339E65EC1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13639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37-6319-F54C-B02B-753AD118B9C0}" type="datetimeFigureOut">
              <a:rPr lang="es-ES_tradnl" smtClean="0"/>
              <a:t>23/05/2021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30590-AD9C-C64F-AA78-7C339E65EC1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59890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37-6319-F54C-B02B-753AD118B9C0}" type="datetimeFigureOut">
              <a:rPr lang="es-ES_tradnl" smtClean="0"/>
              <a:t>23/05/2021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30590-AD9C-C64F-AA78-7C339E65EC1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222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37-6319-F54C-B02B-753AD118B9C0}" type="datetimeFigureOut">
              <a:rPr lang="es-ES_tradnl" smtClean="0"/>
              <a:t>23/05/2021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30590-AD9C-C64F-AA78-7C339E65EC1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71635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37-6319-F54C-B02B-753AD118B9C0}" type="datetimeFigureOut">
              <a:rPr lang="es-ES_tradnl" smtClean="0"/>
              <a:t>23/05/2021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30590-AD9C-C64F-AA78-7C339E65EC1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78134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37-6319-F54C-B02B-753AD118B9C0}" type="datetimeFigureOut">
              <a:rPr lang="es-ES_tradnl" smtClean="0"/>
              <a:t>23/05/2021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30590-AD9C-C64F-AA78-7C339E65EC1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16311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37-6319-F54C-B02B-753AD118B9C0}" type="datetimeFigureOut">
              <a:rPr lang="es-ES_tradnl" smtClean="0"/>
              <a:t>23/05/2021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30590-AD9C-C64F-AA78-7C339E65EC1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2374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37-6319-F54C-B02B-753AD118B9C0}" type="datetimeFigureOut">
              <a:rPr lang="es-ES_tradnl" smtClean="0"/>
              <a:t>23/05/2021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30590-AD9C-C64F-AA78-7C339E65EC1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682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9E37-6319-F54C-B02B-753AD118B9C0}" type="datetimeFigureOut">
              <a:rPr lang="es-ES_tradnl" smtClean="0"/>
              <a:t>23/05/2021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30590-AD9C-C64F-AA78-7C339E65EC1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5821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E9E37-6319-F54C-B02B-753AD118B9C0}" type="datetimeFigureOut">
              <a:rPr lang="es-ES_tradnl" smtClean="0"/>
              <a:t>23/05/2021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30590-AD9C-C64F-AA78-7C339E65EC1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0987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racticumOmara.Parra@fundacions.uv.e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Omara.parra@fundacions.uv.es" TargetMode="External"/><Relationship Id="rId2" Type="http://schemas.openxmlformats.org/officeDocument/2006/relationships/hyperlink" Target="mailto:Practicum@uv.e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://www.adeituv.es/practicas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Salvador.Satorres@uv.es" TargetMode="External"/><Relationship Id="rId5" Type="http://schemas.openxmlformats.org/officeDocument/2006/relationships/hyperlink" Target="mailto:silvia.Vizcayno@fundacions.uv.es" TargetMode="Externa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eituv.es/suscripci&#243;n-newsletter" TargetMode="External"/><Relationship Id="rId2" Type="http://schemas.openxmlformats.org/officeDocument/2006/relationships/hyperlink" Target="http://www.adeituv.es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deituv.es/practicas-en-empresas/estudiantes/seguros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eituv.es/practicas-en-empresas/estudiantes/practicas-con-menores/" TargetMode="External"/><Relationship Id="rId2" Type="http://schemas.openxmlformats.org/officeDocument/2006/relationships/hyperlink" Target="https://webges.uv.es/uvEntreuWeb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hyperlink" Target="https://www.uv.es/uvcatedres/Catedres/guia/Guia_dataprot_generica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UPDUV" TargetMode="External"/><Relationship Id="rId5" Type="http://schemas.openxmlformats.org/officeDocument/2006/relationships/hyperlink" Target="http://www.uv.es/uvdiscapacidad" TargetMode="External"/><Relationship Id="rId4" Type="http://schemas.openxmlformats.org/officeDocument/2006/relationships/hyperlink" Target="mailto:updestudiantes@uv.e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0" y="1896913"/>
            <a:ext cx="12192000" cy="2948219"/>
          </a:xfrm>
          <a:prstGeom prst="rect">
            <a:avLst/>
          </a:prstGeom>
          <a:solidFill>
            <a:srgbClr val="637B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indent="268288"/>
            <a:r>
              <a:rPr lang="ca-ES" dirty="0" smtClean="0">
                <a:solidFill>
                  <a:schemeClr val="bg1"/>
                </a:solidFill>
                <a:latin typeface="Univers 47 Condensed Light"/>
              </a:rPr>
              <a:t>Grau </a:t>
            </a:r>
            <a:r>
              <a:rPr lang="ca-ES" dirty="0">
                <a:solidFill>
                  <a:schemeClr val="bg1"/>
                </a:solidFill>
                <a:latin typeface="Univers 47 Condensed Light"/>
              </a:rPr>
              <a:t>en </a:t>
            </a:r>
            <a:r>
              <a:rPr lang="ca-ES" dirty="0" smtClean="0">
                <a:solidFill>
                  <a:schemeClr val="bg1"/>
                </a:solidFill>
                <a:latin typeface="Univers 47 Condensed Light"/>
              </a:rPr>
              <a:t>Pedagogia</a:t>
            </a:r>
            <a:endParaRPr lang="ca-ES" dirty="0">
              <a:solidFill>
                <a:schemeClr val="bg1"/>
              </a:solidFill>
              <a:latin typeface="Univers 47 Condensed Light"/>
            </a:endParaRPr>
          </a:p>
          <a:p>
            <a:pPr indent="268288"/>
            <a:r>
              <a:rPr lang="ca-ES" dirty="0">
                <a:solidFill>
                  <a:schemeClr val="bg1"/>
                </a:solidFill>
                <a:latin typeface="Univers 47 Condensed Light"/>
              </a:rPr>
              <a:t>Grau en </a:t>
            </a:r>
            <a:r>
              <a:rPr lang="ca-ES" dirty="0" smtClean="0">
                <a:solidFill>
                  <a:schemeClr val="bg1"/>
                </a:solidFill>
                <a:latin typeface="Univers 47 Condensed Light"/>
              </a:rPr>
              <a:t>Educació Social</a:t>
            </a:r>
            <a:endParaRPr lang="ca-ES" dirty="0">
              <a:solidFill>
                <a:schemeClr val="bg1"/>
              </a:solidFill>
              <a:latin typeface="Univers 47 Condensed Light"/>
            </a:endParaRPr>
          </a:p>
        </p:txBody>
      </p:sp>
      <p:pic>
        <p:nvPicPr>
          <p:cNvPr id="3075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25" y="569913"/>
            <a:ext cx="21224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0" y="612775"/>
            <a:ext cx="23844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CuadroTexto 6"/>
          <p:cNvSpPr txBox="1">
            <a:spLocks noChangeArrowheads="1"/>
          </p:cNvSpPr>
          <p:nvPr/>
        </p:nvSpPr>
        <p:spPr bwMode="auto">
          <a:xfrm>
            <a:off x="2339794" y="2153467"/>
            <a:ext cx="7966075" cy="96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s-ES" sz="3200" dirty="0" err="1">
                <a:solidFill>
                  <a:schemeClr val="bg1"/>
                </a:solidFill>
                <a:latin typeface="Univers 47 Condensed Light"/>
              </a:rPr>
              <a:t>Facultat</a:t>
            </a:r>
            <a:r>
              <a:rPr lang="es-ES" sz="3200" dirty="0">
                <a:solidFill>
                  <a:schemeClr val="bg1"/>
                </a:solidFill>
                <a:latin typeface="Univers 47 Condensed Light"/>
              </a:rPr>
              <a:t> </a:t>
            </a:r>
            <a:r>
              <a:rPr lang="es-ES" sz="3200" dirty="0" err="1" smtClean="0">
                <a:solidFill>
                  <a:schemeClr val="bg1"/>
                </a:solidFill>
                <a:latin typeface="Univers 47 Condensed Light"/>
              </a:rPr>
              <a:t>Filosofia</a:t>
            </a:r>
            <a:r>
              <a:rPr lang="es-ES" sz="3200" dirty="0" smtClean="0">
                <a:solidFill>
                  <a:schemeClr val="bg1"/>
                </a:solidFill>
                <a:latin typeface="Univers 47 Condensed Light"/>
              </a:rPr>
              <a:t> i </a:t>
            </a:r>
            <a:r>
              <a:rPr lang="es-ES" sz="3200" dirty="0" err="1" smtClean="0">
                <a:solidFill>
                  <a:schemeClr val="bg1"/>
                </a:solidFill>
                <a:latin typeface="Univers 47 Condensed Light"/>
              </a:rPr>
              <a:t>Ciències</a:t>
            </a:r>
            <a:r>
              <a:rPr lang="es-ES" sz="3200" dirty="0" smtClean="0">
                <a:solidFill>
                  <a:schemeClr val="bg1"/>
                </a:solidFill>
                <a:latin typeface="Univers 47 Condensed Light"/>
              </a:rPr>
              <a:t> de </a:t>
            </a:r>
            <a:r>
              <a:rPr lang="es-ES" sz="3200" dirty="0" err="1" smtClean="0">
                <a:solidFill>
                  <a:schemeClr val="bg1"/>
                </a:solidFill>
                <a:latin typeface="Univers 47 Condensed Light"/>
              </a:rPr>
              <a:t>l’Educació</a:t>
            </a:r>
            <a:endParaRPr lang="es-ES_tradnl" sz="3200" dirty="0">
              <a:solidFill>
                <a:schemeClr val="bg1"/>
              </a:solidFill>
              <a:latin typeface="Univers 47 Condensed Light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3079" name="Rectángulo 8"/>
          <p:cNvSpPr>
            <a:spLocks noChangeArrowheads="1"/>
          </p:cNvSpPr>
          <p:nvPr/>
        </p:nvSpPr>
        <p:spPr bwMode="auto">
          <a:xfrm>
            <a:off x="270732" y="5680582"/>
            <a:ext cx="4472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ca-ES" altLang="es-ES" sz="2200" b="1" dirty="0" smtClean="0"/>
              <a:t>-Inmaculada </a:t>
            </a:r>
            <a:r>
              <a:rPr lang="ca-ES" altLang="es-ES" sz="2200" b="1" dirty="0" err="1"/>
              <a:t>C</a:t>
            </a:r>
            <a:r>
              <a:rPr lang="ca-ES" altLang="es-ES" sz="2200" b="1" dirty="0" err="1" smtClean="0"/>
              <a:t>hiva</a:t>
            </a:r>
            <a:r>
              <a:rPr lang="ca-ES" altLang="es-ES" sz="2200" b="1" dirty="0" smtClean="0"/>
              <a:t> Sanchis</a:t>
            </a:r>
            <a:endParaRPr lang="ca-ES" altLang="es-ES" sz="2200" b="1" dirty="0"/>
          </a:p>
          <a:p>
            <a:pPr>
              <a:defRPr/>
            </a:pPr>
            <a:r>
              <a:rPr lang="ca-ES" altLang="es-ES" sz="2200" b="1" dirty="0" smtClean="0"/>
              <a:t>-Clara Peiró</a:t>
            </a:r>
          </a:p>
        </p:txBody>
      </p:sp>
      <p:sp>
        <p:nvSpPr>
          <p:cNvPr id="3080" name="Rectángulo 9"/>
          <p:cNvSpPr>
            <a:spLocks noChangeArrowheads="1"/>
          </p:cNvSpPr>
          <p:nvPr/>
        </p:nvSpPr>
        <p:spPr bwMode="auto">
          <a:xfrm>
            <a:off x="7854949" y="4265540"/>
            <a:ext cx="32128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r>
              <a:rPr lang="ca-ES" altLang="es-ES" sz="2400" b="1" dirty="0" smtClean="0">
                <a:solidFill>
                  <a:schemeClr val="bg1"/>
                </a:solidFill>
              </a:rPr>
              <a:t>24 - 25 de maig </a:t>
            </a:r>
            <a:r>
              <a:rPr lang="ca-ES" altLang="es-ES" sz="2400" b="1" dirty="0">
                <a:solidFill>
                  <a:schemeClr val="bg1"/>
                </a:solidFill>
              </a:rPr>
              <a:t>de 2021</a:t>
            </a:r>
            <a:endParaRPr lang="es-ES_tradnl" altLang="es-ES" sz="2400" b="1" dirty="0">
              <a:solidFill>
                <a:schemeClr val="bg1"/>
              </a:solidFill>
            </a:endParaRPr>
          </a:p>
        </p:txBody>
      </p:sp>
      <p:sp>
        <p:nvSpPr>
          <p:cNvPr id="3081" name="CuadroTexto 1"/>
          <p:cNvSpPr txBox="1">
            <a:spLocks noChangeArrowheads="1"/>
          </p:cNvSpPr>
          <p:nvPr/>
        </p:nvSpPr>
        <p:spPr bwMode="auto">
          <a:xfrm>
            <a:off x="270732" y="4265540"/>
            <a:ext cx="34274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es-ES" sz="2600" b="1" dirty="0" err="1" smtClean="0">
                <a:latin typeface="+mn-lt"/>
              </a:rPr>
              <a:t>Curs</a:t>
            </a:r>
            <a:r>
              <a:rPr lang="es-ES" altLang="es-ES" sz="2600" b="1" dirty="0" smtClean="0">
                <a:latin typeface="+mn-lt"/>
              </a:rPr>
              <a:t> </a:t>
            </a:r>
            <a:r>
              <a:rPr lang="es-ES" altLang="es-ES" sz="2600" b="1" dirty="0" err="1" smtClean="0">
                <a:latin typeface="+mn-lt"/>
              </a:rPr>
              <a:t>acadèmic</a:t>
            </a:r>
            <a:r>
              <a:rPr lang="es-ES" altLang="es-ES" sz="2600" b="1" dirty="0" smtClean="0">
                <a:latin typeface="+mn-lt"/>
              </a:rPr>
              <a:t> </a:t>
            </a:r>
            <a:r>
              <a:rPr lang="es-ES" altLang="es-ES" sz="2600" b="1" dirty="0" smtClean="0">
                <a:solidFill>
                  <a:schemeClr val="bg1"/>
                </a:solidFill>
                <a:latin typeface="+mn-lt"/>
              </a:rPr>
              <a:t>21/22</a:t>
            </a:r>
            <a:endParaRPr lang="es-ES_tradnl" altLang="es-ES" sz="2600" b="1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" name="Imagen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082" y="558071"/>
            <a:ext cx="2483500" cy="6031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10" y="5540006"/>
            <a:ext cx="7619080" cy="91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38973"/>
      </p:ext>
    </p:extLst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25413" y="2533650"/>
            <a:ext cx="11984037" cy="1890713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10" name="CuadroTexto 9"/>
          <p:cNvSpPr txBox="1"/>
          <p:nvPr/>
        </p:nvSpPr>
        <p:spPr>
          <a:xfrm>
            <a:off x="518615" y="2813145"/>
            <a:ext cx="114241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PRÀCTIQUES </a:t>
            </a:r>
            <a:r>
              <a:rPr lang="es-E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CURRICULARS</a:t>
            </a:r>
            <a:endParaRPr lang="es-ES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8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algn="ctr">
              <a:defRPr/>
            </a:pPr>
            <a:r>
              <a:rPr lang="es-ES" sz="2000" dirty="0">
                <a:cs typeface="Calibri" panose="020F0502020204030204" pitchFamily="34" charset="0"/>
              </a:rPr>
              <a:t>Es configuren </a:t>
            </a:r>
            <a:r>
              <a:rPr lang="es-ES" sz="2000" dirty="0" err="1">
                <a:cs typeface="Calibri" panose="020F0502020204030204" pitchFamily="34" charset="0"/>
              </a:rPr>
              <a:t>com</a:t>
            </a:r>
            <a:r>
              <a:rPr lang="es-ES" sz="2000" dirty="0">
                <a:cs typeface="Calibri" panose="020F0502020204030204" pitchFamily="34" charset="0"/>
              </a:rPr>
              <a:t> a </a:t>
            </a:r>
            <a:r>
              <a:rPr lang="es-ES" sz="2000" dirty="0" err="1">
                <a:cs typeface="Calibri" panose="020F0502020204030204" pitchFamily="34" charset="0"/>
              </a:rPr>
              <a:t>activitats</a:t>
            </a:r>
            <a:r>
              <a:rPr lang="es-ES" sz="2000" dirty="0">
                <a:cs typeface="Calibri" panose="020F0502020204030204" pitchFamily="34" charset="0"/>
              </a:rPr>
              <a:t> </a:t>
            </a:r>
            <a:r>
              <a:rPr lang="es-ES" sz="2000" dirty="0" err="1">
                <a:cs typeface="Calibri" panose="020F0502020204030204" pitchFamily="34" charset="0"/>
              </a:rPr>
              <a:t>acadèmiques</a:t>
            </a:r>
            <a:r>
              <a:rPr lang="es-ES" sz="2000" dirty="0">
                <a:cs typeface="Calibri" panose="020F0502020204030204" pitchFamily="34" charset="0"/>
              </a:rPr>
              <a:t> externes </a:t>
            </a:r>
            <a:r>
              <a:rPr lang="es-ES" sz="2000" dirty="0" err="1">
                <a:cs typeface="Calibri" panose="020F0502020204030204" pitchFamily="34" charset="0"/>
              </a:rPr>
              <a:t>integrades</a:t>
            </a:r>
            <a:r>
              <a:rPr lang="es-ES" sz="2000" dirty="0">
                <a:cs typeface="Calibri" panose="020F0502020204030204" pitchFamily="34" charset="0"/>
              </a:rPr>
              <a:t> en el </a:t>
            </a:r>
            <a:r>
              <a:rPr lang="es-ES" sz="2000" dirty="0" err="1">
                <a:cs typeface="Calibri" panose="020F0502020204030204" pitchFamily="34" charset="0"/>
              </a:rPr>
              <a:t>pla</a:t>
            </a:r>
            <a:r>
              <a:rPr lang="es-ES" sz="2000" dirty="0">
                <a:cs typeface="Calibri" panose="020F0502020204030204" pitchFamily="34" charset="0"/>
              </a:rPr>
              <a:t> </a:t>
            </a:r>
            <a:r>
              <a:rPr lang="es-ES" sz="2000" dirty="0" err="1">
                <a:cs typeface="Calibri" panose="020F0502020204030204" pitchFamily="34" charset="0"/>
              </a:rPr>
              <a:t>d'estudis</a:t>
            </a:r>
            <a:r>
              <a:rPr lang="es-ES" sz="2000" dirty="0">
                <a:cs typeface="Calibri" panose="020F0502020204030204" pitchFamily="34" charset="0"/>
              </a:rPr>
              <a:t>, que es </a:t>
            </a:r>
            <a:r>
              <a:rPr lang="es-ES" sz="2000" dirty="0" err="1">
                <a:cs typeface="Calibri" panose="020F0502020204030204" pitchFamily="34" charset="0"/>
              </a:rPr>
              <a:t>correspon</a:t>
            </a:r>
            <a:r>
              <a:rPr lang="es-ES" sz="2000" dirty="0">
                <a:cs typeface="Calibri" panose="020F0502020204030204" pitchFamily="34" charset="0"/>
              </a:rPr>
              <a:t> </a:t>
            </a:r>
            <a:r>
              <a:rPr lang="es-ES" sz="2000" dirty="0" err="1">
                <a:cs typeface="Calibri" panose="020F0502020204030204" pitchFamily="34" charset="0"/>
              </a:rPr>
              <a:t>amb</a:t>
            </a:r>
            <a:r>
              <a:rPr lang="es-ES" sz="2000" dirty="0">
                <a:cs typeface="Calibri" panose="020F0502020204030204" pitchFamily="34" charset="0"/>
              </a:rPr>
              <a:t> una </a:t>
            </a:r>
            <a:r>
              <a:rPr lang="es-ES" sz="2000" dirty="0" err="1">
                <a:cs typeface="Calibri" panose="020F0502020204030204" pitchFamily="34" charset="0"/>
              </a:rPr>
              <a:t>assignatura</a:t>
            </a:r>
            <a:r>
              <a:rPr lang="es-ES" sz="2000" dirty="0">
                <a:cs typeface="Calibri" panose="020F0502020204030204" pitchFamily="34" charset="0"/>
              </a:rPr>
              <a:t> de la </a:t>
            </a:r>
            <a:r>
              <a:rPr lang="es-ES" sz="2000" dirty="0" err="1">
                <a:cs typeface="Calibri" panose="020F0502020204030204" pitchFamily="34" charset="0"/>
              </a:rPr>
              <a:t>titulació</a:t>
            </a:r>
            <a:r>
              <a:rPr lang="es-ES" sz="2000" dirty="0">
                <a:cs typeface="Calibri" panose="020F0502020204030204" pitchFamily="34" charset="0"/>
              </a:rPr>
              <a:t> i computen </a:t>
            </a:r>
            <a:r>
              <a:rPr lang="es-ES" sz="2000" dirty="0" err="1">
                <a:cs typeface="Calibri" panose="020F0502020204030204" pitchFamily="34" charset="0"/>
              </a:rPr>
              <a:t>crèdits</a:t>
            </a:r>
            <a:r>
              <a:rPr lang="es-ES" sz="2000" dirty="0">
                <a:cs typeface="Calibri" panose="020F0502020204030204" pitchFamily="34" charset="0"/>
              </a:rPr>
              <a:t> </a:t>
            </a:r>
            <a:r>
              <a:rPr lang="es-ES" sz="2000" dirty="0" err="1">
                <a:cs typeface="Calibri" panose="020F0502020204030204" pitchFamily="34" charset="0"/>
              </a:rPr>
              <a:t>acadèmics</a:t>
            </a:r>
            <a:endParaRPr lang="es-ES" sz="2000" dirty="0">
              <a:cs typeface="Calibri" panose="020F050202020403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1942763" y="2533650"/>
            <a:ext cx="166687" cy="1890713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25413" y="2533650"/>
            <a:ext cx="165100" cy="1890713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srgbClr val="D5DCE4"/>
              </a:solidFill>
            </a:endParaRPr>
          </a:p>
        </p:txBody>
      </p:sp>
      <p:pic>
        <p:nvPicPr>
          <p:cNvPr id="11270" name="Imagen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340" y="5254624"/>
            <a:ext cx="21209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Imagen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5254624"/>
            <a:ext cx="23844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939" y="5158646"/>
            <a:ext cx="2483500" cy="6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75427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57188" y="257175"/>
            <a:ext cx="11515725" cy="6429375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25000"/>
              </a:lnSpc>
              <a:buClr>
                <a:schemeClr val="bg2"/>
              </a:buClr>
              <a:defRPr/>
            </a:pPr>
            <a:endParaRPr lang="es-E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291" name="CuadroTexto 4"/>
          <p:cNvSpPr txBox="1">
            <a:spLocks noChangeArrowheads="1"/>
          </p:cNvSpPr>
          <p:nvPr/>
        </p:nvSpPr>
        <p:spPr bwMode="auto">
          <a:xfrm>
            <a:off x="881269" y="917825"/>
            <a:ext cx="28209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es-ES" sz="3200" b="1" dirty="0" err="1" smtClean="0">
                <a:solidFill>
                  <a:srgbClr val="292D36"/>
                </a:solidFill>
                <a:latin typeface="+mn-lt"/>
              </a:rPr>
              <a:t>Condicions</a:t>
            </a:r>
            <a:endParaRPr lang="es-ES_tradnl" altLang="es-ES" sz="3200" b="1" dirty="0" smtClean="0">
              <a:solidFill>
                <a:srgbClr val="292D36"/>
              </a:solidFill>
              <a:latin typeface="+mn-lt"/>
            </a:endParaRPr>
          </a:p>
        </p:txBody>
      </p:sp>
      <p:pic>
        <p:nvPicPr>
          <p:cNvPr id="9" name="Imagen 8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186" y="279592"/>
            <a:ext cx="2483500" cy="603120"/>
          </a:xfrm>
          <a:prstGeom prst="rect">
            <a:avLst/>
          </a:prstGeom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985926"/>
              </p:ext>
            </p:extLst>
          </p:nvPr>
        </p:nvGraphicFramePr>
        <p:xfrm>
          <a:off x="862013" y="1887819"/>
          <a:ext cx="10107611" cy="216519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873053">
                  <a:extLst>
                    <a:ext uri="{9D8B030D-6E8A-4147-A177-3AD203B41FA5}">
                      <a16:colId xmlns:a16="http://schemas.microsoft.com/office/drawing/2014/main" val="1774332347"/>
                    </a:ext>
                  </a:extLst>
                </a:gridCol>
                <a:gridCol w="1170432">
                  <a:extLst>
                    <a:ext uri="{9D8B030D-6E8A-4147-A177-3AD203B41FA5}">
                      <a16:colId xmlns:a16="http://schemas.microsoft.com/office/drawing/2014/main" val="4115350430"/>
                    </a:ext>
                  </a:extLst>
                </a:gridCol>
                <a:gridCol w="2572512">
                  <a:extLst>
                    <a:ext uri="{9D8B030D-6E8A-4147-A177-3AD203B41FA5}">
                      <a16:colId xmlns:a16="http://schemas.microsoft.com/office/drawing/2014/main" val="857501122"/>
                    </a:ext>
                  </a:extLst>
                </a:gridCol>
                <a:gridCol w="1491614">
                  <a:extLst>
                    <a:ext uri="{9D8B030D-6E8A-4147-A177-3AD203B41FA5}">
                      <a16:colId xmlns:a16="http://schemas.microsoft.com/office/drawing/2014/main" val="1441047608"/>
                    </a:ext>
                  </a:extLst>
                </a:gridCol>
              </a:tblGrid>
              <a:tr h="5289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kern="1200" dirty="0" err="1" smtClean="0">
                          <a:latin typeface="+mn-lt"/>
                        </a:rPr>
                        <a:t>TITULACIÓ</a:t>
                      </a:r>
                      <a:endParaRPr lang="en-US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7725" marB="47725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kern="1200" noProof="0" dirty="0" err="1" smtClean="0">
                          <a:latin typeface="+mn-lt"/>
                        </a:rPr>
                        <a:t>caràcter</a:t>
                      </a:r>
                      <a:endParaRPr lang="es-ES" sz="1600" b="1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7725" marB="47725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_tradnl" sz="1600" b="1" kern="1200" noProof="0" dirty="0" err="1" smtClean="0">
                          <a:latin typeface="+mn-lt"/>
                        </a:rPr>
                        <a:t>hores</a:t>
                      </a:r>
                      <a:r>
                        <a:rPr lang="es-ES_tradnl" sz="1600" b="1" kern="1200" noProof="0" dirty="0" smtClean="0">
                          <a:latin typeface="+mn-lt"/>
                        </a:rPr>
                        <a:t> en </a:t>
                      </a:r>
                      <a:r>
                        <a:rPr lang="es-ES_tradnl" sz="1600" b="1" kern="1200" noProof="0" dirty="0" err="1" smtClean="0">
                          <a:latin typeface="+mn-lt"/>
                        </a:rPr>
                        <a:t>l’empresa</a:t>
                      </a:r>
                      <a:r>
                        <a:rPr lang="es-ES_tradnl" sz="1600" b="1" kern="1200" noProof="0" dirty="0" smtClean="0"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_tradnl" sz="1600" b="1" kern="1200" noProof="0" dirty="0" smtClean="0">
                          <a:latin typeface="+mn-lt"/>
                        </a:rPr>
                        <a:t>(</a:t>
                      </a:r>
                      <a:r>
                        <a:rPr lang="es-ES_tradnl" sz="1600" b="1" kern="1200" noProof="0" dirty="0" err="1" smtClean="0">
                          <a:latin typeface="+mn-lt"/>
                        </a:rPr>
                        <a:t>mínim</a:t>
                      </a:r>
                      <a:r>
                        <a:rPr lang="es-ES_tradnl" sz="1600" b="1" kern="1200" noProof="0" dirty="0" smtClean="0">
                          <a:latin typeface="+mn-lt"/>
                        </a:rPr>
                        <a:t>)</a:t>
                      </a:r>
                      <a:endParaRPr lang="es-ES_tradnl" sz="1600" b="1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7725" marB="47725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_tradnl" sz="1600" b="1" kern="1200" noProof="0" dirty="0" err="1" smtClean="0">
                          <a:latin typeface="+mn-lt"/>
                        </a:rPr>
                        <a:t>crèdits</a:t>
                      </a:r>
                      <a:endParaRPr lang="es-ES_tradnl" sz="1600" b="1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7725" marB="47725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272441"/>
                  </a:ext>
                </a:extLst>
              </a:tr>
              <a:tr h="3909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GRAU</a:t>
                      </a:r>
                      <a:r>
                        <a:rPr lang="ca-ES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EN PEDAGOGIA - PI</a:t>
                      </a:r>
                      <a:endParaRPr lang="ca-ES" sz="1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7725" marB="47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OB</a:t>
                      </a:r>
                    </a:p>
                  </a:txBody>
                  <a:tcPr marL="91437" marR="91437" marT="47725" marB="47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91437" marR="91437" marT="47725" marB="47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1437" marR="91437" marT="47725" marB="47725" anchor="ctr" horzOverflow="overflow"/>
                </a:tc>
                <a:extLst>
                  <a:ext uri="{0D108BD9-81ED-4DB2-BD59-A6C34878D82A}">
                    <a16:rowId xmlns:a16="http://schemas.microsoft.com/office/drawing/2014/main" val="4137105456"/>
                  </a:ext>
                </a:extLst>
              </a:tr>
              <a:tr h="4037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GRAU</a:t>
                      </a:r>
                      <a:r>
                        <a:rPr lang="ca-ES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EN PEDAGOGIA - PII</a:t>
                      </a:r>
                      <a:endParaRPr lang="ca-ES" sz="1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7725" marB="47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OB</a:t>
                      </a:r>
                    </a:p>
                  </a:txBody>
                  <a:tcPr marL="91437" marR="91437" marT="47725" marB="47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400</a:t>
                      </a:r>
                    </a:p>
                  </a:txBody>
                  <a:tcPr marL="91437" marR="91437" marT="47725" marB="47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1437" marR="91437" marT="47725" marB="47725" anchor="ctr" horzOverflow="overflow"/>
                </a:tc>
                <a:extLst>
                  <a:ext uri="{0D108BD9-81ED-4DB2-BD59-A6C34878D82A}">
                    <a16:rowId xmlns:a16="http://schemas.microsoft.com/office/drawing/2014/main" val="387594021"/>
                  </a:ext>
                </a:extLst>
              </a:tr>
              <a:tr h="3647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GRAU</a:t>
                      </a:r>
                      <a:r>
                        <a:rPr lang="ca-ES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EN EDUCACIÓ SOCIAL - PI</a:t>
                      </a:r>
                      <a:endParaRPr lang="ca-ES" sz="1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7725" marB="47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OB</a:t>
                      </a:r>
                    </a:p>
                  </a:txBody>
                  <a:tcPr marL="91437" marR="91437" marT="47725" marB="47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91437" marR="91437" marT="47725" marB="47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1437" marR="91437" marT="47725" marB="47725" anchor="ctr" horzOverflow="overflow"/>
                </a:tc>
                <a:extLst>
                  <a:ext uri="{0D108BD9-81ED-4DB2-BD59-A6C34878D82A}">
                    <a16:rowId xmlns:a16="http://schemas.microsoft.com/office/drawing/2014/main" val="3079892918"/>
                  </a:ext>
                </a:extLst>
              </a:tr>
              <a:tr h="422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GRAU</a:t>
                      </a:r>
                      <a:r>
                        <a:rPr lang="ca-ES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EN EDUCACIÓ SOCIAL - PII</a:t>
                      </a:r>
                      <a:endParaRPr lang="ca-ES" sz="1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7725" marB="47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OB</a:t>
                      </a:r>
                    </a:p>
                  </a:txBody>
                  <a:tcPr marL="91437" marR="91437" marT="47725" marB="47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400</a:t>
                      </a:r>
                    </a:p>
                  </a:txBody>
                  <a:tcPr marL="91437" marR="91437" marT="47725" marB="47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1437" marR="91437" marT="47725" marB="47725" anchor="ctr" horzOverflow="overflow"/>
                </a:tc>
                <a:extLst>
                  <a:ext uri="{0D108BD9-81ED-4DB2-BD59-A6C34878D82A}">
                    <a16:rowId xmlns:a16="http://schemas.microsoft.com/office/drawing/2014/main" val="1893333367"/>
                  </a:ext>
                </a:extLst>
              </a:tr>
            </a:tbl>
          </a:graphicData>
        </a:graphic>
      </p:graphicFrame>
      <p:sp>
        <p:nvSpPr>
          <p:cNvPr id="10" name="CuadroTexto 6"/>
          <p:cNvSpPr txBox="1">
            <a:spLocks noChangeArrowheads="1"/>
          </p:cNvSpPr>
          <p:nvPr/>
        </p:nvSpPr>
        <p:spPr bwMode="auto">
          <a:xfrm>
            <a:off x="859167" y="4863850"/>
            <a:ext cx="770294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es-ES" sz="1400" b="1" dirty="0" err="1" smtClean="0">
                <a:latin typeface="+mn-lt"/>
              </a:rPr>
              <a:t>Períodes</a:t>
            </a:r>
            <a:r>
              <a:rPr lang="es-ES" altLang="es-ES" sz="1400" b="1" dirty="0" smtClean="0">
                <a:latin typeface="+mn-lt"/>
              </a:rPr>
              <a:t> de </a:t>
            </a:r>
            <a:r>
              <a:rPr lang="es-ES" altLang="es-ES" sz="1400" b="1" dirty="0" err="1" smtClean="0">
                <a:latin typeface="+mn-lt"/>
              </a:rPr>
              <a:t>pràctiques</a:t>
            </a:r>
            <a:r>
              <a:rPr lang="es-ES" altLang="es-ES" sz="1400" b="1" dirty="0" smtClean="0">
                <a:latin typeface="+mn-lt"/>
              </a:rPr>
              <a:t>:</a:t>
            </a:r>
          </a:p>
          <a:p>
            <a:pPr>
              <a:defRPr/>
            </a:pPr>
            <a:r>
              <a:rPr lang="es-ES" altLang="es-ES" sz="1400" dirty="0" smtClean="0">
                <a:latin typeface="+mn-lt"/>
              </a:rPr>
              <a:t>	Practicum I - 1 de </a:t>
            </a:r>
            <a:r>
              <a:rPr lang="es-ES" altLang="es-ES" sz="1400" dirty="0" err="1" smtClean="0">
                <a:latin typeface="+mn-lt"/>
              </a:rPr>
              <a:t>febrer</a:t>
            </a:r>
            <a:r>
              <a:rPr lang="es-ES" altLang="es-ES" sz="1400" dirty="0" smtClean="0">
                <a:latin typeface="+mn-lt"/>
              </a:rPr>
              <a:t> </a:t>
            </a:r>
            <a:r>
              <a:rPr lang="es-ES" altLang="es-ES" sz="1400" dirty="0">
                <a:latin typeface="+mn-lt"/>
              </a:rPr>
              <a:t>– 31 de </a:t>
            </a:r>
            <a:r>
              <a:rPr lang="es-ES" altLang="es-ES" sz="1400" dirty="0" err="1" smtClean="0">
                <a:latin typeface="+mn-lt"/>
              </a:rPr>
              <a:t>maig</a:t>
            </a:r>
            <a:endParaRPr lang="es-ES" altLang="es-ES" sz="1400" dirty="0">
              <a:latin typeface="+mn-lt"/>
            </a:endParaRPr>
          </a:p>
          <a:p>
            <a:pPr>
              <a:defRPr/>
            </a:pPr>
            <a:r>
              <a:rPr lang="es-ES" altLang="es-ES" sz="1400" dirty="0" smtClean="0">
                <a:latin typeface="+mn-lt"/>
              </a:rPr>
              <a:t>	Practicum II - 1 </a:t>
            </a:r>
            <a:r>
              <a:rPr lang="es-ES" altLang="es-ES" sz="1400" dirty="0" err="1" smtClean="0">
                <a:latin typeface="+mn-lt"/>
              </a:rPr>
              <a:t>d’octubre</a:t>
            </a:r>
            <a:r>
              <a:rPr lang="es-ES" altLang="es-ES" sz="1400" dirty="0" smtClean="0">
                <a:latin typeface="+mn-lt"/>
              </a:rPr>
              <a:t> </a:t>
            </a:r>
            <a:r>
              <a:rPr lang="es-ES" altLang="es-ES" sz="1400" dirty="0">
                <a:latin typeface="+mn-lt"/>
              </a:rPr>
              <a:t>– </a:t>
            </a:r>
            <a:r>
              <a:rPr lang="es-ES" altLang="es-ES" sz="1400" dirty="0" smtClean="0">
                <a:latin typeface="+mn-lt"/>
              </a:rPr>
              <a:t>31 </a:t>
            </a:r>
            <a:r>
              <a:rPr lang="es-ES" altLang="es-ES" sz="1400" dirty="0">
                <a:latin typeface="+mn-lt"/>
              </a:rPr>
              <a:t>de </a:t>
            </a:r>
            <a:r>
              <a:rPr lang="es-ES" altLang="es-ES" sz="1400" dirty="0" err="1" smtClean="0">
                <a:latin typeface="+mn-lt"/>
              </a:rPr>
              <a:t>maig</a:t>
            </a:r>
            <a:endParaRPr lang="es-ES" altLang="es-ES" sz="1400" dirty="0" smtClean="0">
              <a:latin typeface="+mn-lt"/>
            </a:endParaRPr>
          </a:p>
          <a:p>
            <a:pPr>
              <a:defRPr/>
            </a:pPr>
            <a:r>
              <a:rPr lang="es-ES" altLang="es-ES" sz="1400" dirty="0">
                <a:latin typeface="+mn-lt"/>
              </a:rPr>
              <a:t>	</a:t>
            </a:r>
            <a:r>
              <a:rPr lang="es-ES" altLang="es-ES" sz="1400" dirty="0" smtClean="0">
                <a:latin typeface="+mn-lt"/>
              </a:rPr>
              <a:t>	  1 </a:t>
            </a:r>
            <a:r>
              <a:rPr lang="es-ES" altLang="es-ES" sz="1400" dirty="0" err="1">
                <a:latin typeface="+mn-lt"/>
              </a:rPr>
              <a:t>d’octubre</a:t>
            </a:r>
            <a:r>
              <a:rPr lang="es-ES" altLang="es-ES" sz="1400" dirty="0">
                <a:latin typeface="+mn-lt"/>
              </a:rPr>
              <a:t> – 31 de </a:t>
            </a:r>
            <a:r>
              <a:rPr lang="es-ES" altLang="es-ES" sz="1400" dirty="0" err="1" smtClean="0">
                <a:latin typeface="+mn-lt"/>
              </a:rPr>
              <a:t>gener</a:t>
            </a:r>
            <a:endParaRPr lang="es-ES" altLang="es-ES" sz="1400" dirty="0" smtClean="0">
              <a:latin typeface="+mn-lt"/>
            </a:endParaRPr>
          </a:p>
          <a:p>
            <a:pPr>
              <a:defRPr/>
            </a:pPr>
            <a:r>
              <a:rPr lang="es-ES" altLang="es-ES" sz="1400" dirty="0">
                <a:latin typeface="+mn-lt"/>
              </a:rPr>
              <a:t>	</a:t>
            </a:r>
            <a:r>
              <a:rPr lang="es-ES" altLang="es-ES" sz="1400" dirty="0" smtClean="0">
                <a:latin typeface="+mn-lt"/>
              </a:rPr>
              <a:t>	  1 de </a:t>
            </a:r>
            <a:r>
              <a:rPr lang="es-ES" altLang="es-ES" sz="1400" dirty="0" err="1" smtClean="0">
                <a:latin typeface="+mn-lt"/>
              </a:rPr>
              <a:t>febrer</a:t>
            </a:r>
            <a:r>
              <a:rPr lang="es-ES" altLang="es-ES" sz="1400" dirty="0" smtClean="0">
                <a:latin typeface="+mn-lt"/>
              </a:rPr>
              <a:t> – 31 de </a:t>
            </a:r>
            <a:r>
              <a:rPr lang="es-ES" altLang="es-ES" sz="1400" dirty="0" err="1" smtClean="0">
                <a:latin typeface="+mn-lt"/>
              </a:rPr>
              <a:t>maig</a:t>
            </a:r>
            <a:endParaRPr lang="es-ES" altLang="es-ES" sz="1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4095283"/>
      </p:ext>
    </p:extLst>
  </p:cSld>
  <p:clrMapOvr>
    <a:masterClrMapping/>
  </p:clrMapOvr>
  <p:transition spd="slow" advClick="0" advTm="9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28613" y="98953"/>
            <a:ext cx="11032562" cy="6685788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25000"/>
              </a:lnSpc>
              <a:buClr>
                <a:schemeClr val="bg2"/>
              </a:buClr>
              <a:defRPr/>
            </a:pPr>
            <a:endParaRPr lang="es-E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339" name="CuadroTexto 6"/>
          <p:cNvSpPr txBox="1">
            <a:spLocks noChangeArrowheads="1"/>
          </p:cNvSpPr>
          <p:nvPr/>
        </p:nvSpPr>
        <p:spPr bwMode="auto">
          <a:xfrm>
            <a:off x="776568" y="977727"/>
            <a:ext cx="2778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b="1" dirty="0" err="1">
                <a:solidFill>
                  <a:srgbClr val="292D36"/>
                </a:solidFill>
                <a:latin typeface="+mn-lt"/>
              </a:rPr>
              <a:t>Requisits</a:t>
            </a:r>
            <a:endParaRPr lang="es-ES_tradnl" altLang="es-ES" sz="2400" b="1" dirty="0">
              <a:solidFill>
                <a:srgbClr val="292D36"/>
              </a:solidFill>
              <a:latin typeface="+mn-lt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129073"/>
              </p:ext>
            </p:extLst>
          </p:nvPr>
        </p:nvGraphicFramePr>
        <p:xfrm>
          <a:off x="776568" y="1938048"/>
          <a:ext cx="10136652" cy="147017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127941">
                  <a:extLst>
                    <a:ext uri="{9D8B030D-6E8A-4147-A177-3AD203B41FA5}">
                      <a16:colId xmlns:a16="http://schemas.microsoft.com/office/drawing/2014/main" val="2802174562"/>
                    </a:ext>
                  </a:extLst>
                </a:gridCol>
                <a:gridCol w="6008711">
                  <a:extLst>
                    <a:ext uri="{9D8B030D-6E8A-4147-A177-3AD203B41FA5}">
                      <a16:colId xmlns:a16="http://schemas.microsoft.com/office/drawing/2014/main" val="749974023"/>
                    </a:ext>
                  </a:extLst>
                </a:gridCol>
              </a:tblGrid>
              <a:tr h="4058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sz="1600" b="1" kern="1200" dirty="0" err="1" smtClean="0">
                          <a:latin typeface="+mn-lt"/>
                        </a:rPr>
                        <a:t>Titulació</a:t>
                      </a:r>
                      <a:endParaRPr lang="en-US" sz="1600" b="1" kern="1200" dirty="0" smtClean="0">
                        <a:solidFill>
                          <a:srgbClr val="292D3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5" marR="91435" marT="45568" marB="45568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sz="1600" b="1" kern="1200" dirty="0" err="1" smtClean="0">
                          <a:latin typeface="+mn-lt"/>
                        </a:rPr>
                        <a:t>Requisits</a:t>
                      </a:r>
                      <a:endParaRPr lang="en-US" sz="1600" b="1" kern="1200" dirty="0" smtClean="0">
                        <a:solidFill>
                          <a:srgbClr val="292D3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5" marR="91435" marT="45568" marB="45568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183764"/>
                  </a:ext>
                </a:extLst>
              </a:tr>
              <a:tr h="6006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GRAU</a:t>
                      </a:r>
                      <a:r>
                        <a:rPr lang="ca-ES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EN PEDAGOGIA</a:t>
                      </a:r>
                      <a:endParaRPr lang="ca-E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7725" marB="47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noProof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Pcum I - Tenir superats 30 crèdits de la titulació.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noProof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Pcum II – Tenir superats 150 crèdits i el Pcum I</a:t>
                      </a:r>
                      <a:endParaRPr lang="es-ES_tradnl" sz="1200" b="1" kern="1200" noProof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5" marR="91435" marT="45568" marB="45568" anchor="ctr" horzOverflow="overflow"/>
                </a:tc>
                <a:extLst>
                  <a:ext uri="{0D108BD9-81ED-4DB2-BD59-A6C34878D82A}">
                    <a16:rowId xmlns:a16="http://schemas.microsoft.com/office/drawing/2014/main" val="2051752286"/>
                  </a:ext>
                </a:extLst>
              </a:tr>
              <a:tr h="4636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GRAU</a:t>
                      </a:r>
                      <a:r>
                        <a:rPr lang="ca-ES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EN EDUCACIÓ SOCIAL</a:t>
                      </a:r>
                      <a:endParaRPr lang="ca-E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7725" marB="47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noProof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Pcum I - Tenir superats 30 crèdits de la titulació.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noProof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Pcum II – Tenir superats 150 crèdits i el Pcum I</a:t>
                      </a:r>
                      <a:endParaRPr lang="es-ES_tradnl" sz="1200" b="1" kern="1200" noProof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5" marR="91435" marT="45568" marB="45568" anchor="ctr" horzOverflow="overflow"/>
                </a:tc>
                <a:extLst>
                  <a:ext uri="{0D108BD9-81ED-4DB2-BD59-A6C34878D82A}">
                    <a16:rowId xmlns:a16="http://schemas.microsoft.com/office/drawing/2014/main" val="1541226114"/>
                  </a:ext>
                </a:extLst>
              </a:tr>
            </a:tbl>
          </a:graphicData>
        </a:graphic>
      </p:graphicFrame>
      <p:pic>
        <p:nvPicPr>
          <p:cNvPr id="6" name="Imagen 5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720" y="73045"/>
            <a:ext cx="2483500" cy="60312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76568" y="4441256"/>
            <a:ext cx="101366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s-ES" sz="1600" b="1" i="1" dirty="0" smtClean="0"/>
              <a:t>-</a:t>
            </a:r>
            <a:r>
              <a:rPr lang="es-ES" altLang="es-ES" sz="1600" b="1" dirty="0" err="1" smtClean="0"/>
              <a:t>L'alumnat</a:t>
            </a:r>
            <a:r>
              <a:rPr lang="es-ES" altLang="es-ES" sz="1600" b="1" dirty="0" smtClean="0"/>
              <a:t> </a:t>
            </a:r>
            <a:r>
              <a:rPr lang="es-ES" altLang="es-ES" sz="1600" b="1" dirty="0"/>
              <a:t>ha </a:t>
            </a:r>
            <a:r>
              <a:rPr lang="es-ES" altLang="es-ES" sz="1600" b="1" dirty="0" err="1"/>
              <a:t>d'haver</a:t>
            </a:r>
            <a:r>
              <a:rPr lang="es-ES" altLang="es-ES" sz="1600" b="1" dirty="0"/>
              <a:t>-se </a:t>
            </a:r>
            <a:r>
              <a:rPr lang="es-ES" altLang="es-ES" sz="1600" b="1" dirty="0" err="1"/>
              <a:t>matriculat</a:t>
            </a:r>
            <a:r>
              <a:rPr lang="es-ES" altLang="es-ES" sz="1600" b="1" dirty="0"/>
              <a:t> de </a:t>
            </a:r>
            <a:r>
              <a:rPr lang="es-ES" altLang="es-ES" sz="1600" b="1" dirty="0" err="1"/>
              <a:t>l'assignatura</a:t>
            </a:r>
            <a:r>
              <a:rPr lang="es-ES" altLang="es-ES" sz="1600" b="1" dirty="0"/>
              <a:t> </a:t>
            </a:r>
            <a:r>
              <a:rPr lang="es-ES" altLang="es-ES" sz="1600" b="1" dirty="0" err="1"/>
              <a:t>durant</a:t>
            </a:r>
            <a:r>
              <a:rPr lang="es-ES" altLang="es-ES" sz="1600" b="1" dirty="0"/>
              <a:t> el </a:t>
            </a:r>
            <a:r>
              <a:rPr lang="es-ES" altLang="es-ES" sz="1600" b="1" dirty="0" err="1"/>
              <a:t>periode</a:t>
            </a:r>
            <a:r>
              <a:rPr lang="es-ES" altLang="es-ES" sz="1600" b="1" dirty="0"/>
              <a:t> de </a:t>
            </a:r>
            <a:r>
              <a:rPr lang="es-ES" altLang="es-ES" sz="1600" b="1" dirty="0" smtClean="0"/>
              <a:t>matrícula.</a:t>
            </a:r>
          </a:p>
          <a:p>
            <a:r>
              <a:rPr lang="ca-ES" sz="1600" b="1" dirty="0" smtClean="0"/>
              <a:t>-En </a:t>
            </a:r>
            <a:r>
              <a:rPr lang="ca-ES" sz="1600" b="1" dirty="0"/>
              <a:t>totes les titulacions els crèdits necessaris per demanar les pràctiques s’han d’haver superat en la convocatòria dels exàmens de juliol del curs </a:t>
            </a:r>
            <a:r>
              <a:rPr lang="ca-ES" sz="1600" b="1" dirty="0" smtClean="0"/>
              <a:t>2020-2021</a:t>
            </a:r>
            <a:endParaRPr lang="ca-ES" sz="1600" b="1" dirty="0"/>
          </a:p>
          <a:p>
            <a:endParaRPr lang="ca-ES" b="1" dirty="0">
              <a:solidFill>
                <a:srgbClr val="CC3300"/>
              </a:solidFill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77656436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8507882" y="1824038"/>
            <a:ext cx="3284352" cy="120032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9458" name="Grupo 4"/>
          <p:cNvGrpSpPr>
            <a:grpSpLocks/>
          </p:cNvGrpSpPr>
          <p:nvPr/>
        </p:nvGrpSpPr>
        <p:grpSpPr bwMode="auto">
          <a:xfrm>
            <a:off x="569913" y="1593850"/>
            <a:ext cx="7489825" cy="4748213"/>
            <a:chOff x="569913" y="1131888"/>
            <a:chExt cx="7489825" cy="4748212"/>
          </a:xfrm>
        </p:grpSpPr>
        <p:pic>
          <p:nvPicPr>
            <p:cNvPr id="1946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913" y="1131888"/>
              <a:ext cx="739140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3" name="Imagen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425" y="2968625"/>
              <a:ext cx="7453313" cy="291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Rectángulo 3"/>
          <p:cNvSpPr/>
          <p:nvPr/>
        </p:nvSpPr>
        <p:spPr>
          <a:xfrm>
            <a:off x="569913" y="157163"/>
            <a:ext cx="7391400" cy="1336675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19460" name="CuadroTexto 4"/>
          <p:cNvSpPr txBox="1">
            <a:spLocks noChangeArrowheads="1"/>
          </p:cNvSpPr>
          <p:nvPr/>
        </p:nvSpPr>
        <p:spPr bwMode="auto">
          <a:xfrm>
            <a:off x="935038" y="406400"/>
            <a:ext cx="5846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s-ES" sz="2400" b="1" dirty="0">
                <a:solidFill>
                  <a:srgbClr val="292D36"/>
                </a:solidFill>
                <a:cs typeface="Calibri" panose="020F0502020204030204" pitchFamily="34" charset="0"/>
              </a:rPr>
              <a:t>Sol·licitud de pràctiques externes curriculars</a:t>
            </a:r>
          </a:p>
        </p:txBody>
      </p:sp>
      <p:sp>
        <p:nvSpPr>
          <p:cNvPr id="19461" name="CuadroTexto 5"/>
          <p:cNvSpPr txBox="1">
            <a:spLocks noChangeArrowheads="1"/>
          </p:cNvSpPr>
          <p:nvPr/>
        </p:nvSpPr>
        <p:spPr bwMode="auto">
          <a:xfrm>
            <a:off x="935038" y="808038"/>
            <a:ext cx="3449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000" b="1" dirty="0" smtClean="0">
                <a:solidFill>
                  <a:srgbClr val="FF0000"/>
                </a:solidFill>
              </a:rPr>
              <a:t>Del 31 de </a:t>
            </a:r>
            <a:r>
              <a:rPr lang="es-ES" altLang="es-ES" sz="2000" b="1" dirty="0" err="1" smtClean="0">
                <a:solidFill>
                  <a:srgbClr val="FF0000"/>
                </a:solidFill>
              </a:rPr>
              <a:t>maig</a:t>
            </a:r>
            <a:r>
              <a:rPr lang="es-ES" altLang="es-ES" sz="2000" b="1" dirty="0" smtClean="0">
                <a:solidFill>
                  <a:srgbClr val="FF0000"/>
                </a:solidFill>
              </a:rPr>
              <a:t> </a:t>
            </a:r>
            <a:r>
              <a:rPr lang="es-ES" altLang="es-ES" sz="2000" b="1" dirty="0" err="1" smtClean="0">
                <a:solidFill>
                  <a:srgbClr val="FF0000"/>
                </a:solidFill>
              </a:rPr>
              <a:t>fins</a:t>
            </a:r>
            <a:r>
              <a:rPr lang="es-ES" altLang="es-ES" sz="2000" b="1" dirty="0" smtClean="0">
                <a:solidFill>
                  <a:srgbClr val="FF0000"/>
                </a:solidFill>
              </a:rPr>
              <a:t> </a:t>
            </a:r>
            <a:r>
              <a:rPr lang="es-ES" altLang="es-ES" sz="2000" b="1" dirty="0">
                <a:solidFill>
                  <a:srgbClr val="FF0000"/>
                </a:solidFill>
              </a:rPr>
              <a:t>al </a:t>
            </a:r>
            <a:r>
              <a:rPr lang="es-ES" altLang="es-ES" sz="2000" b="1" dirty="0" smtClean="0">
                <a:solidFill>
                  <a:srgbClr val="FF0000"/>
                </a:solidFill>
              </a:rPr>
              <a:t>15 </a:t>
            </a:r>
            <a:r>
              <a:rPr lang="es-ES" altLang="es-ES" sz="2000" b="1" dirty="0" err="1" smtClean="0">
                <a:solidFill>
                  <a:srgbClr val="FF0000"/>
                </a:solidFill>
              </a:rPr>
              <a:t>juny</a:t>
            </a:r>
            <a:r>
              <a:rPr lang="es-ES" altLang="es-ES" sz="2000" b="1" dirty="0" smtClean="0"/>
              <a:t> </a:t>
            </a:r>
            <a:endParaRPr lang="es-ES" altLang="es-ES" sz="2000" b="1" dirty="0"/>
          </a:p>
        </p:txBody>
      </p:sp>
      <p:sp>
        <p:nvSpPr>
          <p:cNvPr id="2" name="CuadroTexto 1"/>
          <p:cNvSpPr txBox="1"/>
          <p:nvPr/>
        </p:nvSpPr>
        <p:spPr>
          <a:xfrm>
            <a:off x="8434388" y="1824038"/>
            <a:ext cx="3357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-valencia" b="1" dirty="0"/>
              <a:t>Per a poder sol·licitar realitzar pràctiques, és necessari que emplenes la teua sol·licitud a través de la secretaria virtual</a:t>
            </a:r>
            <a:r>
              <a:rPr lang="ca-ES-valencia" b="1" dirty="0" smtClean="0"/>
              <a:t>.</a:t>
            </a:r>
            <a:endParaRPr lang="es-ES" b="1" dirty="0"/>
          </a:p>
        </p:txBody>
      </p:sp>
      <p:pic>
        <p:nvPicPr>
          <p:cNvPr id="9" name="Imagen 8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274" y="538228"/>
            <a:ext cx="2483500" cy="60312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1775443" y="1824037"/>
            <a:ext cx="90286" cy="1200329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D5DC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48499"/>
      </p:ext>
    </p:extLst>
  </p:cSld>
  <p:clrMapOvr>
    <a:masterClrMapping/>
  </p:clrMapOvr>
  <p:transition spd="slow" advTm="10393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8"/>
          <p:cNvGrpSpPr>
            <a:grpSpLocks/>
          </p:cNvGrpSpPr>
          <p:nvPr/>
        </p:nvGrpSpPr>
        <p:grpSpPr bwMode="auto">
          <a:xfrm>
            <a:off x="598488" y="1682750"/>
            <a:ext cx="8154987" cy="4641850"/>
            <a:chOff x="396875" y="1212850"/>
            <a:chExt cx="8154988" cy="4641850"/>
          </a:xfrm>
        </p:grpSpPr>
        <p:sp>
          <p:nvSpPr>
            <p:cNvPr id="20485" name="Text Box 11"/>
            <p:cNvSpPr txBox="1">
              <a:spLocks noChangeArrowheads="1"/>
            </p:cNvSpPr>
            <p:nvPr/>
          </p:nvSpPr>
          <p:spPr bwMode="auto">
            <a:xfrm>
              <a:off x="6725331" y="2537732"/>
              <a:ext cx="1590675" cy="5842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_tradnl" altLang="es-ES" sz="1600" b="1" dirty="0">
                  <a:solidFill>
                    <a:srgbClr val="FFFFFF"/>
                  </a:solidFill>
                </a:rPr>
                <a:t>Revisar </a:t>
              </a:r>
              <a:r>
                <a:rPr lang="es-ES_tradnl" altLang="es-ES" sz="1600" b="1" dirty="0" err="1">
                  <a:solidFill>
                    <a:srgbClr val="FFFFFF"/>
                  </a:solidFill>
                </a:rPr>
                <a:t>dades</a:t>
              </a:r>
              <a:r>
                <a:rPr lang="es-ES_tradnl" altLang="es-ES" sz="1600" b="1" dirty="0">
                  <a:solidFill>
                    <a:srgbClr val="FFFFFF"/>
                  </a:solidFill>
                </a:rPr>
                <a:t> </a:t>
              </a:r>
              <a:r>
                <a:rPr lang="es-ES_tradnl" altLang="es-ES" sz="1600" b="1" dirty="0" err="1">
                  <a:solidFill>
                    <a:srgbClr val="FFFFFF"/>
                  </a:solidFill>
                </a:rPr>
                <a:t>personals</a:t>
              </a:r>
              <a:endParaRPr lang="es-ES_tradnl" altLang="es-ES" sz="1600" b="1" dirty="0">
                <a:solidFill>
                  <a:srgbClr val="FFFFFF"/>
                </a:solidFill>
              </a:endParaRPr>
            </a:p>
          </p:txBody>
        </p:sp>
        <p:sp>
          <p:nvSpPr>
            <p:cNvPr id="20486" name="Text Box 12"/>
            <p:cNvSpPr txBox="1">
              <a:spLocks noChangeArrowheads="1"/>
            </p:cNvSpPr>
            <p:nvPr/>
          </p:nvSpPr>
          <p:spPr bwMode="auto">
            <a:xfrm>
              <a:off x="6148388" y="4391025"/>
              <a:ext cx="2228850" cy="33972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_tradnl" altLang="es-ES" sz="1600" b="1">
                  <a:solidFill>
                    <a:srgbClr val="FFFFFF"/>
                  </a:solidFill>
                </a:rPr>
                <a:t>Tipus de pràctiques</a:t>
              </a:r>
            </a:p>
          </p:txBody>
        </p:sp>
        <p:sp>
          <p:nvSpPr>
            <p:cNvPr id="20487" name="Text Box 21"/>
            <p:cNvSpPr txBox="1">
              <a:spLocks noChangeArrowheads="1"/>
            </p:cNvSpPr>
            <p:nvPr/>
          </p:nvSpPr>
          <p:spPr bwMode="auto">
            <a:xfrm>
              <a:off x="5622925" y="1212850"/>
              <a:ext cx="2928938" cy="33813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" altLang="es-ES" sz="1600" b="1">
                  <a:solidFill>
                    <a:srgbClr val="FFFFFF"/>
                  </a:solidFill>
                </a:rPr>
                <a:t>Termini de sol.licitud</a:t>
              </a:r>
              <a:endParaRPr lang="ca-ES" altLang="es-ES" sz="1600" b="1">
                <a:solidFill>
                  <a:srgbClr val="FFFFFF"/>
                </a:solidFill>
              </a:endParaRPr>
            </a:p>
          </p:txBody>
        </p:sp>
        <p:pic>
          <p:nvPicPr>
            <p:cNvPr id="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813" y="1682750"/>
              <a:ext cx="2438400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75" y="2157413"/>
              <a:ext cx="5751513" cy="3697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ángulo 6"/>
          <p:cNvSpPr/>
          <p:nvPr/>
        </p:nvSpPr>
        <p:spPr>
          <a:xfrm>
            <a:off x="598488" y="631825"/>
            <a:ext cx="6002337" cy="808038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20488" name="CuadroTexto 7"/>
          <p:cNvSpPr txBox="1">
            <a:spLocks noChangeArrowheads="1"/>
          </p:cNvSpPr>
          <p:nvPr/>
        </p:nvSpPr>
        <p:spPr bwMode="auto">
          <a:xfrm>
            <a:off x="720725" y="817563"/>
            <a:ext cx="6008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es-ES" sz="2400" b="1" dirty="0" smtClean="0">
                <a:solidFill>
                  <a:srgbClr val="292D36"/>
                </a:solidFill>
                <a:latin typeface="+mn-lt"/>
              </a:rPr>
              <a:t>Sol·licitud de pràctiques externes curriculars</a:t>
            </a:r>
            <a:endParaRPr lang="es-ES" altLang="es-ES" sz="2400" b="1" dirty="0" smtClean="0">
              <a:solidFill>
                <a:srgbClr val="292D36"/>
              </a:solidFill>
              <a:latin typeface="+mn-lt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044826" y="3448594"/>
            <a:ext cx="808717" cy="287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606426" y="2565763"/>
            <a:ext cx="5743574" cy="12029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2" name="Rectángulo 11"/>
          <p:cNvSpPr/>
          <p:nvPr/>
        </p:nvSpPr>
        <p:spPr>
          <a:xfrm>
            <a:off x="8753475" y="1682751"/>
            <a:ext cx="52186" cy="338138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8512168" y="3007632"/>
            <a:ext cx="55764" cy="584199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8578851" y="4860925"/>
            <a:ext cx="69850" cy="338138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D5DC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589939"/>
      </p:ext>
    </p:extLst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/>
          <p:cNvSpPr/>
          <p:nvPr/>
        </p:nvSpPr>
        <p:spPr>
          <a:xfrm>
            <a:off x="6597763" y="4373291"/>
            <a:ext cx="4370325" cy="1585030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Rectángulo 10"/>
          <p:cNvSpPr/>
          <p:nvPr/>
        </p:nvSpPr>
        <p:spPr>
          <a:xfrm>
            <a:off x="6550263" y="2558449"/>
            <a:ext cx="4370325" cy="1585030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CuadroTexto 11"/>
          <p:cNvSpPr txBox="1"/>
          <p:nvPr/>
        </p:nvSpPr>
        <p:spPr>
          <a:xfrm>
            <a:off x="7694259" y="3003122"/>
            <a:ext cx="2882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Autopràcticum</a:t>
            </a:r>
            <a:endParaRPr lang="es-ES_tradnl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0898628" y="2515006"/>
            <a:ext cx="138920" cy="1585030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6926234" y="4673363"/>
            <a:ext cx="37133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s-E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Ranking per </a:t>
            </a:r>
            <a:r>
              <a:rPr lang="es-E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elecció</a:t>
            </a:r>
            <a:endParaRPr lang="es-ES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0910504" y="4340820"/>
            <a:ext cx="138920" cy="1585030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1027575" y="2558449"/>
            <a:ext cx="4749944" cy="1585030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CuadroTexto 18"/>
          <p:cNvSpPr txBox="1"/>
          <p:nvPr/>
        </p:nvSpPr>
        <p:spPr>
          <a:xfrm>
            <a:off x="1443834" y="2796966"/>
            <a:ext cx="3916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Modalitats</a:t>
            </a:r>
            <a:endParaRPr lang="es-ES" sz="36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r>
              <a:rPr lang="es-E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de </a:t>
            </a:r>
            <a:r>
              <a:rPr lang="es-E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realització</a:t>
            </a:r>
            <a:endParaRPr lang="es-ES_tradnl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1027575" y="2576650"/>
            <a:ext cx="138920" cy="1585030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6528303" y="815760"/>
            <a:ext cx="4370325" cy="1585030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Rectángulo 22"/>
          <p:cNvSpPr/>
          <p:nvPr/>
        </p:nvSpPr>
        <p:spPr>
          <a:xfrm>
            <a:off x="10903815" y="815760"/>
            <a:ext cx="138920" cy="1585030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7694260" y="1449088"/>
            <a:ext cx="2988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Reconeiximent</a:t>
            </a:r>
            <a:endParaRPr lang="es-ES_tradnl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pic>
        <p:nvPicPr>
          <p:cNvPr id="21" name="Imagen 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13" y="476380"/>
            <a:ext cx="2483500" cy="6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7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13" y="476380"/>
            <a:ext cx="2483500" cy="603120"/>
          </a:xfrm>
          <a:prstGeom prst="rect">
            <a:avLst/>
          </a:prstGeom>
        </p:spPr>
      </p:pic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630925"/>
              </p:ext>
            </p:extLst>
          </p:nvPr>
        </p:nvGraphicFramePr>
        <p:xfrm>
          <a:off x="1097685" y="2578217"/>
          <a:ext cx="9437995" cy="3225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464">
                  <a:extLst>
                    <a:ext uri="{9D8B030D-6E8A-4147-A177-3AD203B41FA5}">
                      <a16:colId xmlns:a16="http://schemas.microsoft.com/office/drawing/2014/main" val="2538035294"/>
                    </a:ext>
                  </a:extLst>
                </a:gridCol>
                <a:gridCol w="8764531">
                  <a:extLst>
                    <a:ext uri="{9D8B030D-6E8A-4147-A177-3AD203B41FA5}">
                      <a16:colId xmlns:a16="http://schemas.microsoft.com/office/drawing/2014/main" val="656108865"/>
                    </a:ext>
                  </a:extLst>
                </a:gridCol>
              </a:tblGrid>
              <a:tr h="471384">
                <a:tc gridSpan="2">
                  <a:txBody>
                    <a:bodyPr/>
                    <a:lstStyle/>
                    <a:p>
                      <a:endParaRPr lang="es-ES" sz="3600" cap="small" baseline="0" dirty="0">
                        <a:solidFill>
                          <a:srgbClr val="9FD8B2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6179"/>
                  </a:ext>
                </a:extLst>
              </a:tr>
              <a:tr h="514080">
                <a:tc>
                  <a:txBody>
                    <a:bodyPr/>
                    <a:lstStyle/>
                    <a:p>
                      <a:r>
                        <a:rPr lang="es-ES" sz="2400" cap="small" baseline="0" dirty="0" smtClean="0">
                          <a:solidFill>
                            <a:srgbClr val="002F57"/>
                          </a:solidFill>
                        </a:rPr>
                        <a:t>1.</a:t>
                      </a:r>
                      <a:endParaRPr lang="es-ES" sz="2400" cap="small" baseline="0" dirty="0">
                        <a:solidFill>
                          <a:srgbClr val="002F57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Instància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adjuntant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“vida laboral” i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certificat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l'empresa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especificant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període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i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activitats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realitzades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(presentar a la secretaria del centre). En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cap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cas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podrà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ser inferior a 6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mesos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(6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mesos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per al PI i 12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mesos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per al PII)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5597371"/>
                  </a:ext>
                </a:extLst>
              </a:tr>
              <a:tr h="388090">
                <a:tc>
                  <a:txBody>
                    <a:bodyPr/>
                    <a:lstStyle/>
                    <a:p>
                      <a:r>
                        <a:rPr lang="es-ES" sz="2400" cap="small" baseline="0" dirty="0" smtClean="0">
                          <a:solidFill>
                            <a:srgbClr val="002F57"/>
                          </a:solidFill>
                        </a:rPr>
                        <a:t>2.</a:t>
                      </a:r>
                      <a:endParaRPr lang="es-ES" sz="2400" cap="small" baseline="0" dirty="0">
                        <a:solidFill>
                          <a:srgbClr val="002F57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Valoració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per la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comissió</a:t>
                      </a:r>
                      <a:endParaRPr lang="es-ES" sz="1800" b="0" kern="120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8094908"/>
                  </a:ext>
                </a:extLst>
              </a:tr>
              <a:tr h="606998">
                <a:tc>
                  <a:txBody>
                    <a:bodyPr/>
                    <a:lstStyle/>
                    <a:p>
                      <a:r>
                        <a:rPr lang="es-ES" sz="2400" cap="small" baseline="0" dirty="0" smtClean="0">
                          <a:solidFill>
                            <a:srgbClr val="002F57"/>
                          </a:solidFill>
                        </a:rPr>
                        <a:t>3.</a:t>
                      </a:r>
                      <a:endParaRPr lang="es-ES" sz="2400" cap="small" baseline="0" dirty="0">
                        <a:solidFill>
                          <a:srgbClr val="002F57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No computa per a la nota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mitjana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l'expedient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acadèmic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, es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qualifica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com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a APTE</a:t>
                      </a:r>
                      <a:endParaRPr lang="es-ES" sz="1800" b="0" kern="1200" baseline="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9659355"/>
                  </a:ext>
                </a:extLst>
              </a:tr>
              <a:tr h="606998">
                <a:tc>
                  <a:txBody>
                    <a:bodyPr/>
                    <a:lstStyle/>
                    <a:p>
                      <a:r>
                        <a:rPr lang="es-ES" sz="2400" cap="small" baseline="0" dirty="0" smtClean="0">
                          <a:solidFill>
                            <a:srgbClr val="002F57"/>
                          </a:solidFill>
                        </a:rPr>
                        <a:t>4.</a:t>
                      </a:r>
                      <a:endParaRPr lang="es-ES" sz="2400" cap="small" baseline="0" dirty="0">
                        <a:solidFill>
                          <a:srgbClr val="002F57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Data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limit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15 de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juliol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. No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s'admetrà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cap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reconeixement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després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d'aquesta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data</a:t>
                      </a:r>
                      <a:endParaRPr lang="es-ES" sz="1800" b="0" kern="1200" baseline="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809120"/>
                  </a:ext>
                </a:extLst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6528303" y="815760"/>
            <a:ext cx="4370325" cy="1585030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ángulo 7"/>
          <p:cNvSpPr/>
          <p:nvPr/>
        </p:nvSpPr>
        <p:spPr>
          <a:xfrm>
            <a:off x="10903815" y="815760"/>
            <a:ext cx="138920" cy="1585030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694260" y="1449088"/>
            <a:ext cx="2988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Reconeiximent</a:t>
            </a:r>
            <a:endParaRPr lang="es-ES_tradnl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94257687"/>
      </p:ext>
    </p:extLst>
  </p:cSld>
  <p:clrMapOvr>
    <a:masterClrMapping/>
  </p:clrMapOvr>
  <p:transition spd="slow" advTm="3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51" y="777940"/>
            <a:ext cx="2483500" cy="60312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893163" y="747340"/>
            <a:ext cx="4370325" cy="1585030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CuadroTexto 7"/>
          <p:cNvSpPr txBox="1"/>
          <p:nvPr/>
        </p:nvSpPr>
        <p:spPr>
          <a:xfrm>
            <a:off x="8037159" y="1192013"/>
            <a:ext cx="2882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Autopràcticum</a:t>
            </a:r>
            <a:endParaRPr lang="es-ES_tradnl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1263488" y="754291"/>
            <a:ext cx="138920" cy="1585030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D5DCE4"/>
              </a:solidFill>
            </a:endParaRP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472014"/>
              </p:ext>
            </p:extLst>
          </p:nvPr>
        </p:nvGraphicFramePr>
        <p:xfrm>
          <a:off x="1125898" y="1936748"/>
          <a:ext cx="8622556" cy="4011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5277">
                  <a:extLst>
                    <a:ext uri="{9D8B030D-6E8A-4147-A177-3AD203B41FA5}">
                      <a16:colId xmlns:a16="http://schemas.microsoft.com/office/drawing/2014/main" val="2538035294"/>
                    </a:ext>
                  </a:extLst>
                </a:gridCol>
                <a:gridCol w="8007279">
                  <a:extLst>
                    <a:ext uri="{9D8B030D-6E8A-4147-A177-3AD203B41FA5}">
                      <a16:colId xmlns:a16="http://schemas.microsoft.com/office/drawing/2014/main" val="656108865"/>
                    </a:ext>
                  </a:extLst>
                </a:gridCol>
              </a:tblGrid>
              <a:tr h="758818">
                <a:tc gridSpan="2">
                  <a:txBody>
                    <a:bodyPr/>
                    <a:lstStyle/>
                    <a:p>
                      <a:endParaRPr lang="es-ES" sz="3600" cap="small" baseline="0" dirty="0">
                        <a:solidFill>
                          <a:srgbClr val="9FD8B2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6179"/>
                  </a:ext>
                </a:extLst>
              </a:tr>
              <a:tr h="77499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2400" kern="1200" cap="small" baseline="0" dirty="0" smtClean="0">
                          <a:solidFill>
                            <a:srgbClr val="002F57"/>
                          </a:solidFill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endParaRPr lang="es-ES" sz="2400" kern="1200" cap="small" baseline="0" dirty="0">
                        <a:solidFill>
                          <a:srgbClr val="002F5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Descarregar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el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formulari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sol·licitud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pràctiques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en el Aula Virtual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7623130"/>
                  </a:ext>
                </a:extLst>
              </a:tr>
              <a:tr h="64453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2400" kern="1200" cap="small" baseline="0" dirty="0" smtClean="0">
                          <a:solidFill>
                            <a:srgbClr val="002F57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endParaRPr lang="es-ES" sz="2400" kern="1200" cap="small" baseline="0" dirty="0">
                        <a:solidFill>
                          <a:srgbClr val="002F5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Enviar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proposta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d'autopràcticum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amb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programa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formatiu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detallant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l’activitat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a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realtzar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) i la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justificació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per e-mail a 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  <a:hlinkClick r:id="rId4"/>
                        </a:rPr>
                        <a:t>Omara.Parra@fundacions.uv.es</a:t>
                      </a:r>
                      <a:endParaRPr lang="es-ES" sz="1800" b="0" kern="120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8094908"/>
                  </a:ext>
                </a:extLst>
              </a:tr>
              <a:tr h="6445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kern="1200" cap="small" baseline="0" dirty="0" smtClean="0">
                          <a:solidFill>
                            <a:srgbClr val="002F57"/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Valoració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per la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comissió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pràctiques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de la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facultat</a:t>
                      </a:r>
                      <a:endParaRPr lang="es-ES" sz="1800" b="0" kern="120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3522845"/>
                  </a:ext>
                </a:extLst>
              </a:tr>
              <a:tr h="6445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kern="1200" cap="small" baseline="0" dirty="0" smtClean="0">
                          <a:solidFill>
                            <a:srgbClr val="002F57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No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es poden presentar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propostes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d’autopracticum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en centres que figuren en el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llistat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pràctiques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de la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Facultat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del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curs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20-21; en el cas de centres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situats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en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altres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CCAA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solament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es valoren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els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casos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excepcionals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i per al 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practicum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II. </a:t>
                      </a:r>
                      <a:r>
                        <a:rPr lang="es-ES" sz="18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No es </a:t>
                      </a:r>
                      <a:r>
                        <a:rPr lang="es-ES" sz="1800" b="1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pot</a:t>
                      </a:r>
                      <a:r>
                        <a:rPr lang="es-ES" sz="18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presentar </a:t>
                      </a:r>
                      <a:r>
                        <a:rPr lang="es-ES" sz="1800" b="1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autopracticum</a:t>
                      </a:r>
                      <a:r>
                        <a:rPr lang="es-ES" sz="18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en el propi centre de </a:t>
                      </a:r>
                      <a:r>
                        <a:rPr lang="es-ES" sz="1800" b="1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treball</a:t>
                      </a:r>
                      <a:r>
                        <a:rPr lang="es-ES" sz="18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0621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1099348"/>
      </p:ext>
    </p:extLst>
  </p:cSld>
  <p:clrMapOvr>
    <a:masterClrMapping/>
  </p:clrMapOvr>
  <p:transition spd="slow" advTm="3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13" y="476380"/>
            <a:ext cx="2483500" cy="603120"/>
          </a:xfrm>
          <a:prstGeom prst="rect">
            <a:avLst/>
          </a:prstGeom>
        </p:spPr>
      </p:pic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950619"/>
              </p:ext>
            </p:extLst>
          </p:nvPr>
        </p:nvGraphicFramePr>
        <p:xfrm>
          <a:off x="821413" y="1711216"/>
          <a:ext cx="6998677" cy="2738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402">
                  <a:extLst>
                    <a:ext uri="{9D8B030D-6E8A-4147-A177-3AD203B41FA5}">
                      <a16:colId xmlns:a16="http://schemas.microsoft.com/office/drawing/2014/main" val="2538035294"/>
                    </a:ext>
                  </a:extLst>
                </a:gridCol>
                <a:gridCol w="6499275">
                  <a:extLst>
                    <a:ext uri="{9D8B030D-6E8A-4147-A177-3AD203B41FA5}">
                      <a16:colId xmlns:a16="http://schemas.microsoft.com/office/drawing/2014/main" val="656108865"/>
                    </a:ext>
                  </a:extLst>
                </a:gridCol>
              </a:tblGrid>
              <a:tr h="864210">
                <a:tc gridSpan="2">
                  <a:txBody>
                    <a:bodyPr/>
                    <a:lstStyle/>
                    <a:p>
                      <a:endParaRPr lang="es-ES" sz="1600" cap="small" baseline="0" dirty="0">
                        <a:solidFill>
                          <a:srgbClr val="9FD8B2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6179"/>
                  </a:ext>
                </a:extLst>
              </a:tr>
              <a:tr h="64296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2400" kern="1200" cap="small" baseline="0" dirty="0" smtClean="0">
                          <a:solidFill>
                            <a:srgbClr val="002F57"/>
                          </a:solidFill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endParaRPr lang="es-ES" sz="2400" kern="1200" cap="small" baseline="0" dirty="0">
                        <a:solidFill>
                          <a:srgbClr val="002F5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Formulari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sol·licitud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pràctiques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en la secretaria virtual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7623130"/>
                  </a:ext>
                </a:extLst>
              </a:tr>
              <a:tr h="5913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2400" kern="1200" cap="small" baseline="0" dirty="0" smtClean="0">
                          <a:solidFill>
                            <a:srgbClr val="002F57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endParaRPr lang="es-ES" sz="2400" kern="1200" cap="small" baseline="0" dirty="0">
                        <a:solidFill>
                          <a:srgbClr val="002F5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Elecció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de la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pràctica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per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l'alumne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segons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crèdits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superts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i la nota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mitjana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l'expedient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acadèmic</a:t>
                      </a:r>
                      <a:endParaRPr lang="es-ES" sz="1800" b="0" kern="1200" baseline="0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5597371"/>
                  </a:ext>
                </a:extLst>
              </a:tr>
              <a:tr h="5913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2400" kern="1200" cap="small" baseline="0" dirty="0" smtClean="0">
                          <a:solidFill>
                            <a:srgbClr val="002F57"/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endParaRPr lang="es-ES" sz="2400" kern="1200" cap="small" baseline="0" dirty="0">
                        <a:solidFill>
                          <a:srgbClr val="002F5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Formalització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l’acord</a:t>
                      </a:r>
                      <a:r>
                        <a:rPr lang="es-ES" sz="1800" b="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lang="es-ES" sz="1800" b="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pràctiques</a:t>
                      </a:r>
                      <a:endParaRPr lang="es-ES" sz="1800" b="0" kern="120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3819416"/>
                  </a:ext>
                </a:extLst>
              </a:tr>
            </a:tbl>
          </a:graphicData>
        </a:graphic>
      </p:graphicFrame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821413" y="5230363"/>
            <a:ext cx="710821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a-ES" sz="1400" b="1" dirty="0" smtClean="0">
                <a:solidFill>
                  <a:srgbClr val="FF0000"/>
                </a:solidFill>
              </a:rPr>
              <a:t>IMPORTANT</a:t>
            </a:r>
          </a:p>
          <a:p>
            <a:r>
              <a:rPr lang="ca-ES" sz="1400" dirty="0" smtClean="0">
                <a:solidFill>
                  <a:srgbClr val="002F57"/>
                </a:solidFill>
              </a:rPr>
              <a:t>• </a:t>
            </a:r>
            <a:r>
              <a:rPr lang="es-ES" sz="1400" dirty="0">
                <a:solidFill>
                  <a:srgbClr val="002F57"/>
                </a:solidFill>
              </a:rPr>
              <a:t>Les </a:t>
            </a:r>
            <a:r>
              <a:rPr lang="es-ES" sz="1400" dirty="0" err="1">
                <a:solidFill>
                  <a:srgbClr val="002F57"/>
                </a:solidFill>
              </a:rPr>
              <a:t>pràctiques</a:t>
            </a:r>
            <a:r>
              <a:rPr lang="es-ES" sz="1400" dirty="0">
                <a:solidFill>
                  <a:srgbClr val="002F57"/>
                </a:solidFill>
              </a:rPr>
              <a:t> </a:t>
            </a:r>
            <a:r>
              <a:rPr lang="es-ES" sz="1400" dirty="0" err="1">
                <a:solidFill>
                  <a:srgbClr val="002F57"/>
                </a:solidFill>
              </a:rPr>
              <a:t>oferides</a:t>
            </a:r>
            <a:r>
              <a:rPr lang="es-ES" sz="1400" dirty="0">
                <a:solidFill>
                  <a:srgbClr val="002F57"/>
                </a:solidFill>
              </a:rPr>
              <a:t> poden </a:t>
            </a:r>
            <a:r>
              <a:rPr lang="es-ES" sz="1400" dirty="0" err="1">
                <a:solidFill>
                  <a:srgbClr val="002F57"/>
                </a:solidFill>
              </a:rPr>
              <a:t>patir</a:t>
            </a:r>
            <a:r>
              <a:rPr lang="es-ES" sz="1400" dirty="0">
                <a:solidFill>
                  <a:srgbClr val="002F57"/>
                </a:solidFill>
              </a:rPr>
              <a:t> </a:t>
            </a:r>
            <a:r>
              <a:rPr lang="es-ES" sz="1400" dirty="0" err="1">
                <a:solidFill>
                  <a:srgbClr val="002F57"/>
                </a:solidFill>
              </a:rPr>
              <a:t>canvis</a:t>
            </a:r>
            <a:r>
              <a:rPr lang="es-ES" sz="1400" dirty="0">
                <a:solidFill>
                  <a:srgbClr val="002F57"/>
                </a:solidFill>
              </a:rPr>
              <a:t> per </a:t>
            </a:r>
            <a:r>
              <a:rPr lang="es-ES" sz="1400" dirty="0" err="1">
                <a:solidFill>
                  <a:srgbClr val="002F57"/>
                </a:solidFill>
              </a:rPr>
              <a:t>motius</a:t>
            </a:r>
            <a:r>
              <a:rPr lang="es-ES" sz="1400" dirty="0">
                <a:solidFill>
                  <a:srgbClr val="002F57"/>
                </a:solidFill>
              </a:rPr>
              <a:t> </a:t>
            </a:r>
            <a:r>
              <a:rPr lang="es-ES" sz="1400" dirty="0" err="1">
                <a:solidFill>
                  <a:srgbClr val="002F57"/>
                </a:solidFill>
              </a:rPr>
              <a:t>aliens</a:t>
            </a:r>
            <a:r>
              <a:rPr lang="es-ES" sz="1400" dirty="0">
                <a:solidFill>
                  <a:srgbClr val="002F57"/>
                </a:solidFill>
              </a:rPr>
              <a:t> a la </a:t>
            </a:r>
            <a:r>
              <a:rPr lang="es-ES" sz="1400" dirty="0" err="1">
                <a:solidFill>
                  <a:srgbClr val="002F57"/>
                </a:solidFill>
              </a:rPr>
              <a:t>Facultat</a:t>
            </a:r>
            <a:r>
              <a:rPr lang="es-ES" sz="1400" dirty="0">
                <a:solidFill>
                  <a:srgbClr val="002F57"/>
                </a:solidFill>
              </a:rPr>
              <a:t> i a </a:t>
            </a:r>
            <a:r>
              <a:rPr lang="es-ES" sz="1400" dirty="0" smtClean="0">
                <a:solidFill>
                  <a:srgbClr val="002F57"/>
                </a:solidFill>
              </a:rPr>
              <a:t>ADEIT</a:t>
            </a:r>
            <a:endParaRPr lang="ca-ES" sz="1400" dirty="0">
              <a:solidFill>
                <a:srgbClr val="002F57"/>
              </a:solidFill>
            </a:endParaRPr>
          </a:p>
          <a:p>
            <a:r>
              <a:rPr lang="ca-ES" sz="1400" dirty="0" smtClean="0">
                <a:solidFill>
                  <a:srgbClr val="002F57"/>
                </a:solidFill>
              </a:rPr>
              <a:t>• </a:t>
            </a:r>
            <a:r>
              <a:rPr lang="es-ES" sz="1400" dirty="0" err="1">
                <a:solidFill>
                  <a:srgbClr val="002F57"/>
                </a:solidFill>
              </a:rPr>
              <a:t>L'estudiant</a:t>
            </a:r>
            <a:r>
              <a:rPr lang="es-ES" sz="1400" dirty="0">
                <a:solidFill>
                  <a:srgbClr val="002F57"/>
                </a:solidFill>
              </a:rPr>
              <a:t> NO </a:t>
            </a:r>
            <a:r>
              <a:rPr lang="es-ES" sz="1400" dirty="0" err="1">
                <a:solidFill>
                  <a:srgbClr val="002F57"/>
                </a:solidFill>
              </a:rPr>
              <a:t>pot</a:t>
            </a:r>
            <a:r>
              <a:rPr lang="es-ES" sz="1400" dirty="0">
                <a:solidFill>
                  <a:srgbClr val="002F57"/>
                </a:solidFill>
              </a:rPr>
              <a:t> posar-se en contacte </a:t>
            </a:r>
            <a:r>
              <a:rPr lang="es-ES" sz="1400" dirty="0" err="1">
                <a:solidFill>
                  <a:srgbClr val="002F57"/>
                </a:solidFill>
              </a:rPr>
              <a:t>amb</a:t>
            </a:r>
            <a:r>
              <a:rPr lang="es-ES" sz="1400" dirty="0">
                <a:solidFill>
                  <a:srgbClr val="002F57"/>
                </a:solidFill>
              </a:rPr>
              <a:t> </a:t>
            </a:r>
            <a:r>
              <a:rPr lang="es-ES" sz="1400" dirty="0" err="1">
                <a:solidFill>
                  <a:srgbClr val="002F57"/>
                </a:solidFill>
              </a:rPr>
              <a:t>l'empresa</a:t>
            </a:r>
            <a:r>
              <a:rPr lang="es-ES" sz="1400" dirty="0">
                <a:solidFill>
                  <a:srgbClr val="002F57"/>
                </a:solidFill>
              </a:rPr>
              <a:t> ni </a:t>
            </a:r>
            <a:r>
              <a:rPr lang="es-ES" sz="1400" dirty="0" err="1">
                <a:solidFill>
                  <a:srgbClr val="002F57"/>
                </a:solidFill>
              </a:rPr>
              <a:t>començar</a:t>
            </a:r>
            <a:r>
              <a:rPr lang="es-ES" sz="1400" dirty="0">
                <a:solidFill>
                  <a:srgbClr val="002F57"/>
                </a:solidFill>
              </a:rPr>
              <a:t> la </a:t>
            </a:r>
            <a:r>
              <a:rPr lang="es-ES" sz="1400" dirty="0" err="1">
                <a:solidFill>
                  <a:srgbClr val="002F57"/>
                </a:solidFill>
              </a:rPr>
              <a:t>pràctica</a:t>
            </a:r>
            <a:r>
              <a:rPr lang="es-ES" sz="1400" dirty="0">
                <a:solidFill>
                  <a:srgbClr val="002F57"/>
                </a:solidFill>
              </a:rPr>
              <a:t> </a:t>
            </a:r>
            <a:r>
              <a:rPr lang="es-ES" sz="1400" dirty="0" err="1">
                <a:solidFill>
                  <a:srgbClr val="002F57"/>
                </a:solidFill>
              </a:rPr>
              <a:t>fins</a:t>
            </a:r>
            <a:r>
              <a:rPr lang="es-ES" sz="1400" dirty="0">
                <a:solidFill>
                  <a:srgbClr val="002F57"/>
                </a:solidFill>
              </a:rPr>
              <a:t> que </a:t>
            </a:r>
            <a:r>
              <a:rPr lang="es-ES" sz="1400" dirty="0" err="1">
                <a:solidFill>
                  <a:srgbClr val="002F57"/>
                </a:solidFill>
              </a:rPr>
              <a:t>arreplegue</a:t>
            </a:r>
            <a:r>
              <a:rPr lang="es-ES" sz="1400" dirty="0">
                <a:solidFill>
                  <a:srgbClr val="002F57"/>
                </a:solidFill>
              </a:rPr>
              <a:t> el </a:t>
            </a:r>
            <a:r>
              <a:rPr lang="es-ES" sz="1400" dirty="0" err="1">
                <a:solidFill>
                  <a:srgbClr val="002F57"/>
                </a:solidFill>
              </a:rPr>
              <a:t>seu</a:t>
            </a:r>
            <a:r>
              <a:rPr lang="es-ES" sz="1400" dirty="0">
                <a:solidFill>
                  <a:srgbClr val="002F57"/>
                </a:solidFill>
              </a:rPr>
              <a:t> </a:t>
            </a:r>
            <a:r>
              <a:rPr lang="es-ES" sz="1400" dirty="0" err="1">
                <a:solidFill>
                  <a:srgbClr val="002F57"/>
                </a:solidFill>
              </a:rPr>
              <a:t>acord</a:t>
            </a:r>
            <a:r>
              <a:rPr lang="es-ES" sz="1400" dirty="0">
                <a:solidFill>
                  <a:srgbClr val="002F57"/>
                </a:solidFill>
              </a:rPr>
              <a:t> de </a:t>
            </a:r>
            <a:r>
              <a:rPr lang="es-ES" sz="1400" dirty="0" err="1">
                <a:solidFill>
                  <a:srgbClr val="002F57"/>
                </a:solidFill>
              </a:rPr>
              <a:t>pràctiques</a:t>
            </a:r>
            <a:r>
              <a:rPr lang="es-ES" sz="1400" dirty="0" smtClean="0">
                <a:solidFill>
                  <a:srgbClr val="002F57"/>
                </a:solidFill>
              </a:rPr>
              <a:t>.</a:t>
            </a:r>
          </a:p>
          <a:p>
            <a:r>
              <a:rPr lang="fr-FR" sz="1400" b="1" i="1" dirty="0">
                <a:solidFill>
                  <a:srgbClr val="FF0000"/>
                </a:solidFill>
              </a:rPr>
              <a:t>* En cas d'empat, triarà en primer lloc l'estudiant que tinga major nombre de crèdits superats</a:t>
            </a:r>
            <a:endParaRPr lang="es-ES" sz="1400" b="1" i="1" dirty="0">
              <a:solidFill>
                <a:srgbClr val="FF0000"/>
              </a:solidFill>
            </a:endParaRPr>
          </a:p>
          <a:p>
            <a:endParaRPr lang="ca-ES" sz="1400" dirty="0">
              <a:solidFill>
                <a:srgbClr val="002F57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070376" y="651013"/>
            <a:ext cx="4370325" cy="1585030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Rectángulo 9"/>
          <p:cNvSpPr/>
          <p:nvPr/>
        </p:nvSpPr>
        <p:spPr>
          <a:xfrm>
            <a:off x="7502006" y="1021457"/>
            <a:ext cx="37537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s-E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Ranking per </a:t>
            </a:r>
            <a:r>
              <a:rPr lang="es-E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elecció</a:t>
            </a:r>
            <a:endParaRPr lang="es-ES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1383117" y="643942"/>
            <a:ext cx="138920" cy="1585030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9345841" y="3233281"/>
            <a:ext cx="2176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rgbClr val="FF0000"/>
                </a:solidFill>
              </a:rPr>
              <a:t>La </a:t>
            </a:r>
            <a:r>
              <a:rPr lang="es-ES" sz="2000" dirty="0" err="1">
                <a:solidFill>
                  <a:srgbClr val="FF0000"/>
                </a:solidFill>
              </a:rPr>
              <a:t>plaça</a:t>
            </a:r>
            <a:r>
              <a:rPr lang="es-ES" sz="2000" dirty="0">
                <a:solidFill>
                  <a:srgbClr val="FF0000"/>
                </a:solidFill>
              </a:rPr>
              <a:t> </a:t>
            </a:r>
            <a:r>
              <a:rPr lang="es-ES" sz="2000" dirty="0" smtClean="0">
                <a:solidFill>
                  <a:srgbClr val="FF0000"/>
                </a:solidFill>
              </a:rPr>
              <a:t>triada </a:t>
            </a:r>
            <a:r>
              <a:rPr lang="es-ES" sz="2000" dirty="0" err="1" smtClean="0">
                <a:solidFill>
                  <a:srgbClr val="FF0000"/>
                </a:solidFill>
              </a:rPr>
              <a:t>és</a:t>
            </a:r>
            <a:r>
              <a:rPr lang="es-ES" sz="20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s-ES" sz="2000" dirty="0" smtClean="0">
                <a:solidFill>
                  <a:srgbClr val="FF0000"/>
                </a:solidFill>
              </a:rPr>
              <a:t>IRRENUNCIABLE</a:t>
            </a:r>
            <a:endParaRPr lang="es-E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8314"/>
      </p:ext>
    </p:extLst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0452016"/>
              </p:ext>
            </p:extLst>
          </p:nvPr>
        </p:nvGraphicFramePr>
        <p:xfrm>
          <a:off x="207819" y="1278875"/>
          <a:ext cx="11752533" cy="4628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4160">
                  <a:extLst>
                    <a:ext uri="{9D8B030D-6E8A-4147-A177-3AD203B41FA5}">
                      <a16:colId xmlns:a16="http://schemas.microsoft.com/office/drawing/2014/main" val="2538035294"/>
                    </a:ext>
                  </a:extLst>
                </a:gridCol>
                <a:gridCol w="4203865">
                  <a:extLst>
                    <a:ext uri="{9D8B030D-6E8A-4147-A177-3AD203B41FA5}">
                      <a16:colId xmlns:a16="http://schemas.microsoft.com/office/drawing/2014/main" val="656108865"/>
                    </a:ext>
                  </a:extLst>
                </a:gridCol>
                <a:gridCol w="3944508">
                  <a:extLst>
                    <a:ext uri="{9D8B030D-6E8A-4147-A177-3AD203B41FA5}">
                      <a16:colId xmlns:a16="http://schemas.microsoft.com/office/drawing/2014/main" val="1814192388"/>
                    </a:ext>
                  </a:extLst>
                </a:gridCol>
              </a:tblGrid>
              <a:tr h="3339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kern="1200" cap="none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Activitats</a:t>
                      </a:r>
                      <a:endParaRPr kumimoji="0" lang="es-ES" sz="1800" b="1" i="0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75" marR="87875" marT="43937" marB="4393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a-E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Dades</a:t>
                      </a:r>
                    </a:p>
                  </a:txBody>
                  <a:tcPr marL="87875" marR="87875" marT="43937" marB="43937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a-E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Lloc</a:t>
                      </a:r>
                    </a:p>
                  </a:txBody>
                  <a:tcPr marL="87875" marR="87875" marT="43937" marB="43937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713421"/>
                  </a:ext>
                </a:extLst>
              </a:tr>
              <a:tr h="4103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a-ES" sz="20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Presentació de sol·licituds</a:t>
                      </a: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Del 31 de </a:t>
                      </a: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maig</a:t>
                      </a: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fins</a:t>
                      </a: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el 15 de </a:t>
                      </a: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juny</a:t>
                      </a:r>
                      <a:endParaRPr kumimoji="0" lang="es-E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Secretaria virtual</a:t>
                      </a: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7616108"/>
                  </a:ext>
                </a:extLst>
              </a:tr>
              <a:tr h="353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a-ES" sz="20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Presentació </a:t>
                      </a:r>
                      <a:r>
                        <a:rPr kumimoji="0" lang="es-ES" sz="2000" b="0" i="0" u="none" strike="noStrike" kern="1200" cap="none" normalizeH="0" baseline="0" noProof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Reconeiximents</a:t>
                      </a:r>
                      <a:endParaRPr kumimoji="0" lang="es-E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Fins</a:t>
                      </a: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el 15 de </a:t>
                      </a: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juliol</a:t>
                      </a:r>
                      <a:endParaRPr kumimoji="0" lang="es-E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  <a:hlinkClick r:id="rId2"/>
                        </a:rPr>
                        <a:t>Practicum@uv.es</a:t>
                      </a:r>
                      <a:endParaRPr kumimoji="0" lang="es-E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9723087"/>
                  </a:ext>
                </a:extLst>
              </a:tr>
              <a:tr h="353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a-ES" sz="20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Presentació de </a:t>
                      </a:r>
                      <a:r>
                        <a:rPr kumimoji="0" lang="es-ES" sz="2000" b="0" i="0" u="none" strike="noStrike" kern="1200" cap="none" normalizeH="0" baseline="0" noProof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Autopracticum</a:t>
                      </a:r>
                      <a:endParaRPr kumimoji="0" lang="es-E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Del 1 de </a:t>
                      </a: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juny</a:t>
                      </a: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fins</a:t>
                      </a: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el 16 de </a:t>
                      </a: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juliol</a:t>
                      </a:r>
                      <a:endParaRPr kumimoji="0" lang="es-E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a-E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  <a:hlinkClick r:id="rId3"/>
                        </a:rPr>
                        <a:t>Omara.parra@fundacions.uv.es</a:t>
                      </a:r>
                      <a:endParaRPr kumimoji="0" lang="es-E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78150"/>
                  </a:ext>
                </a:extLst>
              </a:tr>
              <a:tr h="5407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a-ES" sz="20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Publicació provisional d’estudiants admesos </a:t>
                      </a: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Del 26 al 28 de </a:t>
                      </a: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juliol</a:t>
                      </a:r>
                      <a:endParaRPr kumimoji="0" lang="es-ES_tradnl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Web de la Facultat</a:t>
                      </a: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3550109"/>
                  </a:ext>
                </a:extLst>
              </a:tr>
              <a:tr h="3058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2000" b="0" i="0" u="none" strike="noStrike" kern="1200" cap="none" normalizeH="0" baseline="0" noProof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Publicació</a:t>
                      </a:r>
                      <a:r>
                        <a:rPr kumimoji="0" lang="es-ES" sz="20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s-ES" sz="2000" b="0" i="0" u="none" strike="noStrike" kern="1200" cap="none" normalizeH="0" baseline="0" noProof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d'ofertes</a:t>
                      </a:r>
                      <a:endParaRPr kumimoji="0" lang="es-ES" sz="2000" b="0" i="0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Del 3 al 6</a:t>
                      </a:r>
                      <a:r>
                        <a:rPr kumimoji="0" lang="es-ES_tradnl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de </a:t>
                      </a:r>
                      <a:r>
                        <a:rPr kumimoji="0" lang="es-ES_tradnl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setembre</a:t>
                      </a:r>
                      <a:endParaRPr kumimoji="0" lang="es-ES_tradnl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Web de la </a:t>
                      </a: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Facultat</a:t>
                      </a: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i Web ADEIT</a:t>
                      </a: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155287"/>
                  </a:ext>
                </a:extLst>
              </a:tr>
              <a:tr h="5171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_tradnl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Elecció</a:t>
                      </a:r>
                      <a:r>
                        <a:rPr kumimoji="0" lang="es-ES_tradnl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de les </a:t>
                      </a:r>
                      <a:r>
                        <a:rPr kumimoji="0" lang="es-ES_tradnl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pràctiques</a:t>
                      </a:r>
                      <a:endParaRPr kumimoji="0" lang="es-ES_tradnl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Pendent</a:t>
                      </a: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	</a:t>
                      </a: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setembre</a:t>
                      </a:r>
                      <a:endParaRPr kumimoji="0" lang="es-E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Sesió</a:t>
                      </a:r>
                      <a:r>
                        <a:rPr kumimoji="0" lang="pt-B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d’</a:t>
                      </a:r>
                      <a:r>
                        <a:rPr kumimoji="0" lang="pt-BR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elecció</a:t>
                      </a:r>
                      <a:r>
                        <a:rPr kumimoji="0" lang="pt-B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(</a:t>
                      </a:r>
                      <a:r>
                        <a:rPr kumimoji="0" lang="pt-BR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videoconferència</a:t>
                      </a:r>
                      <a:r>
                        <a:rPr kumimoji="0" lang="pt-B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endParaRPr kumimoji="0" lang="es-ES_tradnl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1652538"/>
                  </a:ext>
                </a:extLst>
              </a:tr>
              <a:tr h="4598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_tradnl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Entrega </a:t>
                      </a:r>
                      <a:r>
                        <a:rPr kumimoji="0" lang="es-ES_tradnl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dels</a:t>
                      </a:r>
                      <a:r>
                        <a:rPr kumimoji="0" lang="es-ES_tradnl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s-ES_tradnl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acords</a:t>
                      </a:r>
                      <a:r>
                        <a:rPr kumimoji="0" lang="es-ES_tradnl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de </a:t>
                      </a:r>
                      <a:r>
                        <a:rPr kumimoji="0" lang="es-ES_tradnl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pràctiques</a:t>
                      </a:r>
                      <a:endParaRPr kumimoji="0" lang="es-ES_tradnl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PII – del 20 a 30 </a:t>
                      </a: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setembre</a:t>
                      </a:r>
                      <a:endParaRPr kumimoji="0" lang="es-E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PI - </a:t>
                      </a: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Pendent</a:t>
                      </a:r>
                      <a:endParaRPr kumimoji="0" lang="es-E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_tradnl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E-mail …@</a:t>
                      </a:r>
                      <a:r>
                        <a:rPr kumimoji="0" lang="es-ES_tradnl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alumni</a:t>
                      </a:r>
                      <a:endParaRPr kumimoji="0" lang="es-ES_tradnl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7205490"/>
                  </a:ext>
                </a:extLst>
              </a:tr>
              <a:tr h="4598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_tradnl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Inici</a:t>
                      </a:r>
                      <a:r>
                        <a:rPr kumimoji="0" lang="es-ES_tradnl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de les </a:t>
                      </a:r>
                      <a:r>
                        <a:rPr kumimoji="0" lang="es-ES_tradnl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pràctiques</a:t>
                      </a:r>
                      <a:endParaRPr kumimoji="0" lang="es-ES_tradnl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PII – del 4 </a:t>
                      </a: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d’octubre</a:t>
                      </a: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fin el 31 de </a:t>
                      </a: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maig</a:t>
                      </a:r>
                      <a:endParaRPr kumimoji="0" lang="es-E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PI – del 1 </a:t>
                      </a: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febrer</a:t>
                      </a: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fins</a:t>
                      </a:r>
                      <a:r>
                        <a:rPr kumimoji="0" lang="es-E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el 31 de </a:t>
                      </a: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maig</a:t>
                      </a:r>
                      <a:endParaRPr kumimoji="0" lang="es-E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23742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Entitats</a:t>
                      </a:r>
                      <a:endParaRPr kumimoji="0" lang="es-E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23742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87880" marR="87880" marT="43922" marB="439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998756"/>
                  </a:ext>
                </a:extLst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1" y="0"/>
            <a:ext cx="207818" cy="6858000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ángulo 6"/>
          <p:cNvSpPr/>
          <p:nvPr/>
        </p:nvSpPr>
        <p:spPr>
          <a:xfrm>
            <a:off x="355814" y="140317"/>
            <a:ext cx="7288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s-ES" altLang="es-ES" sz="2400" b="1" dirty="0" err="1" smtClean="0">
                <a:solidFill>
                  <a:srgbClr val="292D36"/>
                </a:solidFill>
                <a:cs typeface="Calibri" panose="020F0502020204030204" pitchFamily="34" charset="0"/>
              </a:rPr>
              <a:t>Calendari</a:t>
            </a:r>
            <a:endParaRPr lang="es-ES_tradnl" sz="2400" b="1" dirty="0" smtClean="0"/>
          </a:p>
        </p:txBody>
      </p:sp>
      <p:pic>
        <p:nvPicPr>
          <p:cNvPr id="8" name="Imagen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788" y="-1138"/>
            <a:ext cx="2483500" cy="6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7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096000" y="0"/>
            <a:ext cx="6096000" cy="69659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4099" name="CuadroTexto 2"/>
          <p:cNvSpPr txBox="1">
            <a:spLocks noChangeArrowheads="1"/>
          </p:cNvSpPr>
          <p:nvPr/>
        </p:nvSpPr>
        <p:spPr bwMode="auto">
          <a:xfrm>
            <a:off x="6872288" y="2274888"/>
            <a:ext cx="48482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r>
              <a:rPr lang="es-ES" altLang="es-ES" sz="3600" b="1" dirty="0" smtClean="0">
                <a:solidFill>
                  <a:schemeClr val="bg1"/>
                </a:solidFill>
                <a:latin typeface="+mn-lt"/>
              </a:rPr>
              <a:t>ADEIT</a:t>
            </a:r>
            <a:r>
              <a:rPr lang="es-ES" altLang="es-ES" sz="3600" dirty="0" smtClean="0">
                <a:solidFill>
                  <a:schemeClr val="bg1"/>
                </a:solidFill>
                <a:latin typeface="+mn-lt"/>
              </a:rPr>
              <a:t>, </a:t>
            </a:r>
          </a:p>
          <a:p>
            <a:pPr algn="r" eaLnBrk="1" hangingPunct="1">
              <a:defRPr/>
            </a:pPr>
            <a:r>
              <a:rPr lang="es-ES" altLang="es-ES" sz="3600" dirty="0" smtClean="0">
                <a:solidFill>
                  <a:srgbClr val="323742"/>
                </a:solidFill>
                <a:latin typeface="+mn-lt"/>
              </a:rPr>
              <a:t>el </a:t>
            </a:r>
            <a:r>
              <a:rPr lang="es-ES" altLang="es-ES" sz="3600" dirty="0" err="1" smtClean="0">
                <a:solidFill>
                  <a:srgbClr val="323742"/>
                </a:solidFill>
                <a:latin typeface="+mn-lt"/>
              </a:rPr>
              <a:t>punt</a:t>
            </a:r>
            <a:r>
              <a:rPr lang="es-ES" altLang="es-ES" sz="3600" dirty="0" smtClean="0">
                <a:solidFill>
                  <a:srgbClr val="323742"/>
                </a:solidFill>
                <a:latin typeface="+mn-lt"/>
              </a:rPr>
              <a:t> de </a:t>
            </a:r>
            <a:r>
              <a:rPr lang="es-ES" altLang="es-ES" sz="3600" dirty="0" err="1" smtClean="0">
                <a:solidFill>
                  <a:srgbClr val="323742"/>
                </a:solidFill>
                <a:latin typeface="+mn-lt"/>
              </a:rPr>
              <a:t>trobada</a:t>
            </a:r>
            <a:r>
              <a:rPr lang="es-ES" altLang="es-ES" sz="3600" dirty="0" smtClean="0">
                <a:solidFill>
                  <a:srgbClr val="323742"/>
                </a:solidFill>
                <a:latin typeface="+mn-lt"/>
              </a:rPr>
              <a:t> entre la </a:t>
            </a:r>
            <a:r>
              <a:rPr lang="es-ES" altLang="es-ES" sz="3600" dirty="0" err="1" smtClean="0">
                <a:solidFill>
                  <a:srgbClr val="323742"/>
                </a:solidFill>
                <a:latin typeface="+mn-lt"/>
              </a:rPr>
              <a:t>Universitat</a:t>
            </a:r>
            <a:r>
              <a:rPr lang="es-ES" altLang="es-ES" sz="3600" dirty="0" smtClean="0">
                <a:solidFill>
                  <a:srgbClr val="323742"/>
                </a:solidFill>
                <a:latin typeface="+mn-lt"/>
              </a:rPr>
              <a:t> de València i les </a:t>
            </a:r>
            <a:r>
              <a:rPr lang="es-ES" altLang="es-ES" sz="3600" dirty="0" err="1" smtClean="0">
                <a:solidFill>
                  <a:srgbClr val="323742"/>
                </a:solidFill>
                <a:latin typeface="+mn-lt"/>
              </a:rPr>
              <a:t>empreses</a:t>
            </a:r>
            <a:r>
              <a:rPr lang="es-ES" altLang="es-ES" sz="3600" dirty="0" smtClean="0">
                <a:solidFill>
                  <a:srgbClr val="323742"/>
                </a:solidFill>
                <a:latin typeface="+mn-lt"/>
              </a:rPr>
              <a:t>.</a:t>
            </a:r>
            <a:endParaRPr lang="es-ES_tradnl" altLang="es-ES" sz="3600" dirty="0" smtClean="0">
              <a:solidFill>
                <a:srgbClr val="323742"/>
              </a:solidFill>
              <a:latin typeface="+mn-lt"/>
            </a:endParaRPr>
          </a:p>
        </p:txBody>
      </p:sp>
      <p:pic>
        <p:nvPicPr>
          <p:cNvPr id="4100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163" y="0"/>
            <a:ext cx="6380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7751763"/>
            <a:ext cx="347186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680610"/>
      </p:ext>
    </p:extLst>
  </p:cSld>
  <p:clrMapOvr>
    <a:masterClrMapping/>
  </p:clrMapOvr>
  <p:transition spd="slow" advTm="16792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11125" y="2617788"/>
            <a:ext cx="11984038" cy="1889125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6" name="CuadroTexto 5"/>
          <p:cNvSpPr txBox="1"/>
          <p:nvPr/>
        </p:nvSpPr>
        <p:spPr>
          <a:xfrm>
            <a:off x="2652713" y="3086100"/>
            <a:ext cx="6900862" cy="11695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000" b="1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PRÀCTIQUES EXTRACURRICULARS</a:t>
            </a:r>
          </a:p>
          <a:p>
            <a:pPr algn="ctr">
              <a:defRPr/>
            </a:pPr>
            <a:r>
              <a:rPr lang="ca-ES-valencia" sz="2000" dirty="0" smtClean="0">
                <a:cs typeface="Calibri" panose="020F0502020204030204" pitchFamily="34" charset="0"/>
              </a:rPr>
              <a:t>són </a:t>
            </a:r>
            <a:r>
              <a:rPr lang="ca-ES-valencia" sz="2000" dirty="0">
                <a:cs typeface="Calibri" panose="020F0502020204030204" pitchFamily="34" charset="0"/>
              </a:rPr>
              <a:t>aquelles que pots realitzar amb caràcter voluntari durant el període de formació i no computen crèdits acadèmics</a:t>
            </a:r>
            <a:endParaRPr lang="es-ES_tradnl" sz="2000" dirty="0">
              <a:cs typeface="Calibri" panose="020F0502020204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25413" y="2617788"/>
            <a:ext cx="165100" cy="1889125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1930063" y="2617788"/>
            <a:ext cx="165100" cy="1889125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srgbClr val="D5DCE4"/>
              </a:solidFill>
            </a:endParaRPr>
          </a:p>
        </p:txBody>
      </p:sp>
      <p:pic>
        <p:nvPicPr>
          <p:cNvPr id="23558" name="Imagen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4962525"/>
            <a:ext cx="21209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Imagen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005388"/>
            <a:ext cx="23844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945" y="4908615"/>
            <a:ext cx="2483500" cy="6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38335"/>
      </p:ext>
    </p:extLst>
  </p:cSld>
  <p:clrMapOvr>
    <a:masterClrMapping/>
  </p:clrMapOvr>
  <p:transition spd="slow" advTm="6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60363" y="300038"/>
            <a:ext cx="11541125" cy="6251575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2" name="4 CuadroTexto"/>
          <p:cNvSpPr txBox="1">
            <a:spLocks noChangeArrowheads="1"/>
          </p:cNvSpPr>
          <p:nvPr/>
        </p:nvSpPr>
        <p:spPr bwMode="auto">
          <a:xfrm>
            <a:off x="754063" y="1589088"/>
            <a:ext cx="10601325" cy="45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altLang="es-E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CONDICIONS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a-ES" altLang="es-ES" sz="2800" b="1" dirty="0" smtClean="0">
                <a:solidFill>
                  <a:srgbClr val="9FD8B2"/>
                </a:solidFill>
                <a:latin typeface="+mn-lt"/>
              </a:rPr>
              <a:t> </a:t>
            </a:r>
            <a:endParaRPr lang="ca-ES" altLang="es-ES" sz="2800" dirty="0" smtClean="0">
              <a:solidFill>
                <a:srgbClr val="9FD8B2"/>
              </a:solidFill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a-ES" sz="2800" dirty="0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Els/les estudiants que </a:t>
            </a:r>
            <a:r>
              <a:rPr lang="ca-ES" sz="2800" dirty="0" err="1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tinguen</a:t>
            </a:r>
            <a:r>
              <a:rPr lang="ca-ES" sz="2800" dirty="0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 superats el 50% del crèdits de la titulació i </a:t>
            </a:r>
            <a:r>
              <a:rPr lang="ca-ES" sz="2800" dirty="0" err="1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complisquen</a:t>
            </a:r>
            <a:r>
              <a:rPr lang="ca-ES" sz="2800" dirty="0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 els requisits específics de la titulació i </a:t>
            </a:r>
            <a:r>
              <a:rPr lang="ca-ES" sz="2800" dirty="0" err="1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siguen</a:t>
            </a:r>
            <a:r>
              <a:rPr lang="ca-ES" sz="2800" dirty="0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 estudiants de la Universitat de València.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s-ES_tradnl" altLang="es-ES" sz="2800" dirty="0" err="1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L'empresa</a:t>
            </a:r>
            <a:r>
              <a:rPr lang="es-ES_tradnl" altLang="es-ES" sz="2800" dirty="0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/</a:t>
            </a:r>
            <a:r>
              <a:rPr lang="es-ES_tradnl" altLang="es-ES" sz="2800" dirty="0" err="1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entitat</a:t>
            </a:r>
            <a:r>
              <a:rPr lang="es-ES_tradnl" altLang="es-ES" sz="2800" dirty="0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 la </a:t>
            </a:r>
            <a:r>
              <a:rPr lang="es-ES_tradnl" altLang="es-ES" sz="2800" dirty="0" err="1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proposa</a:t>
            </a:r>
            <a:r>
              <a:rPr lang="es-ES_tradnl" altLang="es-ES" sz="2800" dirty="0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 el/la </a:t>
            </a:r>
            <a:r>
              <a:rPr lang="es-ES_tradnl" altLang="es-ES" sz="2800" dirty="0" err="1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alumne</a:t>
            </a:r>
            <a:r>
              <a:rPr lang="es-ES_tradnl" altLang="es-ES" sz="2800" dirty="0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/a o </a:t>
            </a:r>
            <a:r>
              <a:rPr lang="es-ES_tradnl" altLang="es-ES" sz="2800" dirty="0" err="1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tria</a:t>
            </a:r>
            <a:r>
              <a:rPr lang="es-ES_tradnl" altLang="es-ES" sz="2800" dirty="0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 entre </a:t>
            </a:r>
            <a:r>
              <a:rPr lang="es-ES_tradnl" altLang="es-ES" sz="2800" dirty="0" err="1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l'oferta</a:t>
            </a:r>
            <a:r>
              <a:rPr lang="es-ES_tradnl" altLang="es-ES" sz="2800" dirty="0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 de </a:t>
            </a:r>
            <a:r>
              <a:rPr lang="es-ES_tradnl" altLang="es-ES" sz="2800" dirty="0" smtClean="0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ADEIT </a:t>
            </a:r>
            <a:r>
              <a:rPr lang="pt-BR" sz="2800" b="1" u="sng" dirty="0" smtClean="0">
                <a:latin typeface="+mn-lt"/>
                <a:cs typeface="Calibri" panose="020F0502020204030204" pitchFamily="34" charset="0"/>
                <a:hlinkClick r:id="rId2"/>
              </a:rPr>
              <a:t>www.adeituv.es/practicas</a:t>
            </a:r>
            <a:r>
              <a:rPr lang="pt-BR" sz="2800" b="1" u="sng" dirty="0" smtClean="0">
                <a:latin typeface="+mn-lt"/>
                <a:cs typeface="Calibri" panose="020F05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a-ES" sz="2800" dirty="0" smtClean="0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Es </a:t>
            </a:r>
            <a:r>
              <a:rPr lang="ca-ES" sz="2800" dirty="0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podem fer un total de 900 hores per curs </a:t>
            </a:r>
            <a:r>
              <a:rPr lang="ca-ES" sz="2800" dirty="0" smtClean="0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acadèmic</a:t>
            </a:r>
            <a:endParaRPr lang="es-ES" altLang="es-ES" sz="2800" dirty="0">
              <a:solidFill>
                <a:srgbClr val="323742"/>
              </a:solidFill>
              <a:latin typeface="+mn-lt"/>
              <a:cs typeface="Calibri" panose="020F050202020403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altLang="es-ES" sz="2800" dirty="0" err="1" smtClean="0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Incorporades</a:t>
            </a:r>
            <a:r>
              <a:rPr lang="es-ES" altLang="es-ES" sz="2800" dirty="0" smtClean="0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s-ES" altLang="es-ES" sz="2800" dirty="0">
                <a:solidFill>
                  <a:srgbClr val="323742"/>
                </a:solidFill>
                <a:latin typeface="+mn-lt"/>
                <a:cs typeface="Calibri" panose="020F0502020204030204" pitchFamily="34" charset="0"/>
              </a:rPr>
              <a:t>al SET.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000" b="1" dirty="0" smtClean="0">
              <a:solidFill>
                <a:srgbClr val="323742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323742"/>
                </a:solidFill>
              </a:rPr>
              <a:t>	</a:t>
            </a:r>
            <a:endParaRPr lang="es-ES" sz="2000" b="1" dirty="0">
              <a:solidFill>
                <a:srgbClr val="323742"/>
              </a:solidFill>
            </a:endParaRPr>
          </a:p>
        </p:txBody>
      </p:sp>
      <p:pic>
        <p:nvPicPr>
          <p:cNvPr id="6" name="Imagen 5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888" y="643003"/>
            <a:ext cx="2483500" cy="6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8442"/>
      </p:ext>
    </p:extLst>
  </p:cSld>
  <p:clrMapOvr>
    <a:masterClrMapping/>
  </p:clrMapOvr>
  <p:transition spd="slow" advTm="23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038" y="360363"/>
            <a:ext cx="3840162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13" y="498475"/>
            <a:ext cx="3740150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604838" y="4271963"/>
            <a:ext cx="4557712" cy="2100262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a-ES" sz="3000" b="1" dirty="0">
              <a:solidFill>
                <a:srgbClr val="292D36"/>
              </a:solidFill>
              <a:latin typeface="Gotham Black" panose="02000604040000020004" pitchFamily="50" charset="0"/>
            </a:endParaRPr>
          </a:p>
        </p:txBody>
      </p:sp>
      <p:pic>
        <p:nvPicPr>
          <p:cNvPr id="2560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768350"/>
            <a:ext cx="3986212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CuadroTexto 6"/>
          <p:cNvSpPr txBox="1">
            <a:spLocks noChangeArrowheads="1"/>
          </p:cNvSpPr>
          <p:nvPr/>
        </p:nvSpPr>
        <p:spPr bwMode="auto">
          <a:xfrm>
            <a:off x="758825" y="4616450"/>
            <a:ext cx="3027363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ca-ES" altLang="es-ES" sz="3000" b="1" dirty="0" smtClean="0">
                <a:solidFill>
                  <a:srgbClr val="292D36"/>
                </a:solidFill>
                <a:latin typeface="+mn-lt"/>
              </a:rPr>
              <a:t>Apareixeran en el Suplement Europeu al Títol</a:t>
            </a:r>
          </a:p>
          <a:p>
            <a:pPr eaLnBrk="1" hangingPunct="1">
              <a:defRPr/>
            </a:pPr>
            <a:endParaRPr lang="es-ES" altLang="es-ES" dirty="0" smtClean="0"/>
          </a:p>
        </p:txBody>
      </p:sp>
      <p:pic>
        <p:nvPicPr>
          <p:cNvPr id="9" name="Imagen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94" y="3668843"/>
            <a:ext cx="2483500" cy="6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91232"/>
      </p:ext>
    </p:extLst>
  </p:cSld>
  <p:clrMapOvr>
    <a:masterClrMapping/>
  </p:clrMapOvr>
  <p:transition spd="slow" advTm="34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/>
          <p:cNvSpPr/>
          <p:nvPr/>
        </p:nvSpPr>
        <p:spPr>
          <a:xfrm>
            <a:off x="6049958" y="4683908"/>
            <a:ext cx="5008691" cy="1263817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4" name="Rectángulo 3"/>
          <p:cNvSpPr/>
          <p:nvPr/>
        </p:nvSpPr>
        <p:spPr>
          <a:xfrm>
            <a:off x="528638" y="3810000"/>
            <a:ext cx="4198937" cy="2605088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a-ES" sz="3000" b="1" dirty="0">
              <a:solidFill>
                <a:srgbClr val="292D36"/>
              </a:solidFill>
              <a:latin typeface="Gotham Black" panose="02000604040000020004" pitchFamily="50" charset="0"/>
            </a:endParaRPr>
          </a:p>
        </p:txBody>
      </p:sp>
      <p:sp>
        <p:nvSpPr>
          <p:cNvPr id="26628" name="CuadroTexto 4"/>
          <p:cNvSpPr txBox="1">
            <a:spLocks noChangeArrowheads="1"/>
          </p:cNvSpPr>
          <p:nvPr/>
        </p:nvSpPr>
        <p:spPr bwMode="auto">
          <a:xfrm>
            <a:off x="681038" y="4608513"/>
            <a:ext cx="35052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ca-ES" altLang="es-ES" sz="3000" b="1" dirty="0" smtClean="0">
                <a:solidFill>
                  <a:srgbClr val="292D36"/>
                </a:solidFill>
                <a:latin typeface="+mn-lt"/>
              </a:rPr>
              <a:t>Persones de referència pràctiques externes</a:t>
            </a:r>
            <a:endParaRPr lang="es-ES" altLang="es-ES" dirty="0" smtClean="0">
              <a:latin typeface="+mn-lt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6039321" y="1403492"/>
            <a:ext cx="5006975" cy="1459080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ca-ES" b="1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Coordinador de Pràctiques de la Facultat de Filosofia i Ciències de l’Educació</a:t>
            </a:r>
            <a:endParaRPr lang="es-ES" b="1" dirty="0">
              <a:solidFill>
                <a:schemeClr val="tx1">
                  <a:lumMod val="95000"/>
                  <a:lumOff val="5000"/>
                </a:schemeClr>
              </a:solidFill>
              <a:cs typeface="Calibri" panose="020F0502020204030204" pitchFamily="34" charset="0"/>
            </a:endParaRPr>
          </a:p>
          <a:p>
            <a:pPr algn="r">
              <a:defRPr/>
            </a:pPr>
            <a:r>
              <a:rPr lang="ca-ES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Inmaculada </a:t>
            </a:r>
            <a:r>
              <a:rPr lang="ca-E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Chiva</a:t>
            </a:r>
            <a:r>
              <a:rPr lang="ca-ES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Sanchis.</a:t>
            </a:r>
            <a:endParaRPr lang="es-ES" sz="1200" b="1" dirty="0">
              <a:solidFill>
                <a:srgbClr val="363C48"/>
              </a:solidFill>
            </a:endParaRPr>
          </a:p>
          <a:p>
            <a:pPr algn="r">
              <a:defRPr/>
            </a:pPr>
            <a:r>
              <a:rPr lang="es-ES" b="1" dirty="0" smtClean="0">
                <a:solidFill>
                  <a:srgbClr val="0070C0"/>
                </a:solidFill>
              </a:rPr>
              <a:t>Inmaculada.chiva@uv.es</a:t>
            </a:r>
            <a:endParaRPr lang="es-E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11058649" y="1403492"/>
            <a:ext cx="122817" cy="1459078"/>
          </a:xfrm>
          <a:prstGeom prst="rect">
            <a:avLst/>
          </a:prstGeom>
          <a:solidFill>
            <a:srgbClr val="323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srgbClr val="D5DCE4"/>
              </a:solidFill>
            </a:endParaRPr>
          </a:p>
        </p:txBody>
      </p:sp>
      <p:pic>
        <p:nvPicPr>
          <p:cNvPr id="15" name="Imagen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8" y="3109184"/>
            <a:ext cx="2483500" cy="60312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8648" y="3109184"/>
            <a:ext cx="126873" cy="132811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649" y="4683908"/>
            <a:ext cx="122817" cy="1263818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6672734" y="4832392"/>
            <a:ext cx="4373562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ADEIT</a:t>
            </a:r>
          </a:p>
          <a:p>
            <a:pPr algn="r">
              <a:defRPr/>
            </a:pPr>
            <a:r>
              <a:rPr lang="es-ES" b="1" dirty="0" smtClean="0">
                <a:solidFill>
                  <a:srgbClr val="363C48"/>
                </a:solidFill>
              </a:rPr>
              <a:t>Omara Parra </a:t>
            </a:r>
            <a:r>
              <a:rPr lang="es-ES" b="1" dirty="0">
                <a:solidFill>
                  <a:srgbClr val="323742"/>
                </a:solidFill>
              </a:rPr>
              <a:t>-  </a:t>
            </a:r>
            <a:r>
              <a:rPr lang="es-ES" b="1" dirty="0" smtClean="0">
                <a:solidFill>
                  <a:srgbClr val="323742"/>
                </a:solidFill>
              </a:rPr>
              <a:t>961 583 914 </a:t>
            </a:r>
            <a:r>
              <a:rPr lang="es-ES" b="1" u="sng" dirty="0" smtClean="0">
                <a:solidFill>
                  <a:srgbClr val="2F9B91"/>
                </a:solidFill>
                <a:hlinkClick r:id="rId5"/>
              </a:rPr>
              <a:t>omara.parra</a:t>
            </a:r>
            <a:r>
              <a:rPr lang="es-ES" b="1" dirty="0" smtClean="0">
                <a:solidFill>
                  <a:srgbClr val="2F9B91"/>
                </a:solidFill>
                <a:hlinkClick r:id="rId5"/>
              </a:rPr>
              <a:t>@fundacions.uv.es</a:t>
            </a:r>
            <a:endParaRPr lang="es-ES" b="1" dirty="0">
              <a:solidFill>
                <a:srgbClr val="2F9B91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6049957" y="3109184"/>
            <a:ext cx="5008691" cy="1328112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Secretaria </a:t>
            </a:r>
            <a:r>
              <a:rPr lang="ca-ES" b="1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Facultat de Filosofia i Ciències de l’Educació </a:t>
            </a:r>
            <a:endParaRPr lang="ca-ES" b="1" dirty="0" smtClean="0">
              <a:solidFill>
                <a:schemeClr val="tx1">
                  <a:lumMod val="95000"/>
                  <a:lumOff val="5000"/>
                </a:schemeClr>
              </a:solidFill>
              <a:cs typeface="Calibri" panose="020F0502020204030204" pitchFamily="34" charset="0"/>
            </a:endParaRPr>
          </a:p>
          <a:p>
            <a:pPr algn="r">
              <a:defRPr/>
            </a:pPr>
            <a:r>
              <a:rPr lang="es-ES" b="1" dirty="0" smtClean="0">
                <a:solidFill>
                  <a:srgbClr val="363C48"/>
                </a:solidFill>
              </a:rPr>
              <a:t>Salvador </a:t>
            </a:r>
            <a:r>
              <a:rPr lang="es-ES" b="1" dirty="0" err="1" smtClean="0">
                <a:solidFill>
                  <a:srgbClr val="363C48"/>
                </a:solidFill>
              </a:rPr>
              <a:t>Satorres</a:t>
            </a:r>
            <a:endParaRPr lang="es-ES" b="1" dirty="0">
              <a:solidFill>
                <a:srgbClr val="363C48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rgbClr val="363C48"/>
                </a:solidFill>
                <a:hlinkClick r:id="rId6"/>
              </a:rPr>
              <a:t>Salvador.Satorres@uv.es</a:t>
            </a:r>
            <a:r>
              <a:rPr lang="es-ES" b="1" dirty="0" smtClean="0">
                <a:solidFill>
                  <a:srgbClr val="363C48"/>
                </a:solidFill>
              </a:rPr>
              <a:t> </a:t>
            </a:r>
            <a:endParaRPr lang="es-ES" b="1" dirty="0">
              <a:solidFill>
                <a:srgbClr val="363C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325260"/>
      </p:ext>
    </p:extLst>
  </p:cSld>
  <p:clrMapOvr>
    <a:masterClrMapping/>
  </p:clrMapOvr>
  <p:transition spd="slow" advTm="8207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25" y="569913"/>
            <a:ext cx="21224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0" y="612775"/>
            <a:ext cx="23844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ángulo 12"/>
          <p:cNvSpPr/>
          <p:nvPr/>
        </p:nvSpPr>
        <p:spPr>
          <a:xfrm>
            <a:off x="207963" y="2795588"/>
            <a:ext cx="11776075" cy="9842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dirty="0">
              <a:solidFill>
                <a:srgbClr val="363C48"/>
              </a:solidFill>
            </a:endParaRPr>
          </a:p>
        </p:txBody>
      </p:sp>
      <p:sp>
        <p:nvSpPr>
          <p:cNvPr id="27654" name="CuadroTexto 13"/>
          <p:cNvSpPr txBox="1">
            <a:spLocks noChangeArrowheads="1"/>
          </p:cNvSpPr>
          <p:nvPr/>
        </p:nvSpPr>
        <p:spPr bwMode="auto">
          <a:xfrm>
            <a:off x="1871663" y="3082925"/>
            <a:ext cx="7908925" cy="88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s-ES_tradnl" altLang="es-E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lack" panose="02000604040000020004" pitchFamily="50" charset="0"/>
                <a:ea typeface="Univers 47 Condensed Light"/>
                <a:cs typeface="Univers 47 Condensed Light"/>
              </a:rPr>
              <a:t>Més</a:t>
            </a:r>
            <a:r>
              <a:rPr lang="es-ES_tradnl" altLang="es-E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lack" panose="02000604040000020004" pitchFamily="50" charset="0"/>
                <a:ea typeface="Univers 47 Condensed Light"/>
                <a:cs typeface="Univers 47 Condensed Light"/>
              </a:rPr>
              <a:t> </a:t>
            </a:r>
            <a:r>
              <a:rPr lang="es-ES_tradnl" altLang="es-E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otham Black" panose="02000604040000020004" pitchFamily="50" charset="0"/>
                <a:ea typeface="Univers 47 Condensed Light"/>
                <a:cs typeface="Univers 47 Condensed Light"/>
              </a:rPr>
              <a:t>informació</a:t>
            </a:r>
            <a:endParaRPr lang="es-ES_tradnl" altLang="es-ES" sz="3600" dirty="0">
              <a:solidFill>
                <a:schemeClr val="tx1">
                  <a:lumMod val="85000"/>
                  <a:lumOff val="15000"/>
                </a:schemeClr>
              </a:solidFill>
              <a:latin typeface="Gotham Black" panose="02000604040000020004" pitchFamily="50" charset="0"/>
              <a:ea typeface="Univers 47 Condensed Light"/>
              <a:cs typeface="Univers 47 Condensed Light"/>
            </a:endParaRPr>
          </a:p>
          <a:p>
            <a:pPr algn="ctr" eaLnBrk="1" hangingPunct="1">
              <a:lnSpc>
                <a:spcPts val="3000"/>
              </a:lnSpc>
              <a:spcBef>
                <a:spcPct val="0"/>
              </a:spcBef>
              <a:buFontTx/>
              <a:buNone/>
            </a:pPr>
            <a:endParaRPr lang="es-ES_tradnl" altLang="es-ES" sz="3400" dirty="0">
              <a:solidFill>
                <a:schemeClr val="bg1"/>
              </a:solidFill>
              <a:ea typeface="Univers 47 Condensed Light"/>
              <a:cs typeface="Calibri" panose="020F0502020204030204" pitchFamily="34" charset="0"/>
            </a:endParaRPr>
          </a:p>
        </p:txBody>
      </p:sp>
      <p:pic>
        <p:nvPicPr>
          <p:cNvPr id="8" name="Imagen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082" y="558071"/>
            <a:ext cx="2483500" cy="60312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662954" y="3793982"/>
            <a:ext cx="4326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 ADEIT i Web Facultat</a:t>
            </a:r>
            <a:endParaRPr lang="es-ES_tradnl" sz="2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101302"/>
      </p:ext>
    </p:extLst>
  </p:cSld>
  <p:clrMapOvr>
    <a:masterClrMapping/>
  </p:clrMapOvr>
  <p:transition spd="slow" advTm="4081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740" y="570211"/>
            <a:ext cx="2121416" cy="57918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611" y="613195"/>
            <a:ext cx="2384427" cy="410140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207818" y="2175994"/>
            <a:ext cx="11776364" cy="25181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rgbClr val="363C48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4292694" y="3111880"/>
            <a:ext cx="4062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Gotham Black" panose="02000604040000020004" pitchFamily="50" charset="0"/>
              </a:rPr>
              <a:t>Moltes</a:t>
            </a:r>
            <a:r>
              <a:rPr lang="es-E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tham Black" panose="02000604040000020004" pitchFamily="50" charset="0"/>
              </a:rPr>
              <a:t> </a:t>
            </a:r>
            <a:r>
              <a:rPr lang="es-E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Gotham Black" panose="02000604040000020004" pitchFamily="50" charset="0"/>
              </a:rPr>
              <a:t>gràcies</a:t>
            </a:r>
            <a:endParaRPr lang="es-ES_tradnl" sz="3600" dirty="0">
              <a:solidFill>
                <a:schemeClr val="tx1">
                  <a:lumMod val="85000"/>
                  <a:lumOff val="15000"/>
                </a:schemeClr>
              </a:solidFill>
              <a:latin typeface="Gotham Black" panose="02000604040000020004" pitchFamily="50" charset="0"/>
            </a:endParaRPr>
          </a:p>
        </p:txBody>
      </p:sp>
      <p:pic>
        <p:nvPicPr>
          <p:cNvPr id="11" name="Imagen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598" y="570211"/>
            <a:ext cx="2483500" cy="603120"/>
          </a:xfrm>
          <a:prstGeom prst="rect">
            <a:avLst/>
          </a:prstGeom>
        </p:spPr>
      </p:pic>
      <p:sp>
        <p:nvSpPr>
          <p:cNvPr id="16" name="Rectángulo 8"/>
          <p:cNvSpPr>
            <a:spLocks noChangeArrowheads="1"/>
          </p:cNvSpPr>
          <p:nvPr/>
        </p:nvSpPr>
        <p:spPr bwMode="auto">
          <a:xfrm>
            <a:off x="207818" y="5462036"/>
            <a:ext cx="4472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ca-ES" altLang="es-ES" sz="2200" b="1" dirty="0" smtClean="0"/>
              <a:t>-Inmaculada </a:t>
            </a:r>
            <a:r>
              <a:rPr lang="ca-ES" altLang="es-ES" sz="2200" b="1" dirty="0" err="1" smtClean="0"/>
              <a:t>Chiva</a:t>
            </a:r>
            <a:r>
              <a:rPr lang="ca-ES" altLang="es-ES" sz="2200" b="1" dirty="0" smtClean="0"/>
              <a:t> Sanchis</a:t>
            </a:r>
            <a:endParaRPr lang="ca-ES" altLang="es-ES" sz="2200" b="1" dirty="0"/>
          </a:p>
          <a:p>
            <a:pPr>
              <a:defRPr/>
            </a:pPr>
            <a:r>
              <a:rPr lang="ca-ES" altLang="es-ES" sz="2200" b="1" dirty="0" smtClean="0"/>
              <a:t>-Clara Peiró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219" y="5416892"/>
            <a:ext cx="7303964" cy="87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7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4"/>
    </mc:Choice>
    <mc:Fallback xmlns="">
      <p:transition spd="slow" advTm="394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6526213" y="111125"/>
            <a:ext cx="5307012" cy="6180138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1600">
              <a:solidFill>
                <a:srgbClr val="D5DCE4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47675" y="111125"/>
            <a:ext cx="5176838" cy="6180138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1400">
              <a:solidFill>
                <a:srgbClr val="D5DCE4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46125" y="1798638"/>
            <a:ext cx="4706938" cy="4248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_tradnl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Facilitem</a:t>
            </a:r>
            <a:r>
              <a:rPr lang="es-ES_tradnl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la </a:t>
            </a:r>
            <a:r>
              <a:rPr lang="es-ES_tradnl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teua</a:t>
            </a:r>
            <a:r>
              <a:rPr lang="es-ES_tradnl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s-ES_tradnl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formació</a:t>
            </a:r>
            <a:r>
              <a:rPr lang="es-ES_tradnl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s-ES_tradnl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pràctica</a:t>
            </a:r>
            <a:r>
              <a:rPr lang="es-ES_tradnl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en empresa a través de les </a:t>
            </a:r>
            <a:r>
              <a:rPr lang="es-ES_tradnl" b="1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pràctiques</a:t>
            </a:r>
            <a:r>
              <a:rPr lang="es-ES_tradnl" b="1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s-ES_tradnl" b="1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curriculars</a:t>
            </a:r>
            <a:r>
              <a:rPr lang="es-ES_tradnl" b="1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i les </a:t>
            </a:r>
            <a:r>
              <a:rPr lang="es-ES_tradnl" b="1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extracurriculars</a:t>
            </a:r>
            <a:r>
              <a:rPr lang="es-ES_tradnl" b="1" dirty="0">
                <a:solidFill>
                  <a:schemeClr val="bg2">
                    <a:lumMod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s-ES_tradnl" dirty="0">
              <a:solidFill>
                <a:srgbClr val="31313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T'acostem</a:t>
            </a:r>
            <a:r>
              <a:rPr lang="es-ES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al </a:t>
            </a:r>
            <a:r>
              <a:rPr lang="es-ES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món</a:t>
            </a:r>
            <a:r>
              <a:rPr lang="es-ES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s-ES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l'emprenedoria</a:t>
            </a:r>
            <a:r>
              <a:rPr lang="es-ES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: el </a:t>
            </a:r>
            <a:r>
              <a:rPr lang="es-ES" b="1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curs</a:t>
            </a:r>
            <a:r>
              <a:rPr lang="es-ES" b="1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  </a:t>
            </a:r>
            <a:r>
              <a:rPr lang="es-ES" b="1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Qui</a:t>
            </a:r>
            <a:r>
              <a:rPr lang="es-ES" b="1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s-ES" b="1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pot</a:t>
            </a:r>
            <a:r>
              <a:rPr lang="es-ES" b="1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ser </a:t>
            </a:r>
            <a:r>
              <a:rPr lang="es-ES" b="1" dirty="0" err="1" smtClean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empresari</a:t>
            </a:r>
            <a:r>
              <a:rPr lang="es-ES" b="1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?</a:t>
            </a:r>
            <a:r>
              <a:rPr lang="es-ES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 , a través del que </a:t>
            </a:r>
            <a:r>
              <a:rPr lang="es-ES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pots</a:t>
            </a:r>
            <a:r>
              <a:rPr lang="es-ES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s-ES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conéixer</a:t>
            </a:r>
            <a:r>
              <a:rPr lang="es-ES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s-ES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tot</a:t>
            </a:r>
            <a:r>
              <a:rPr lang="es-ES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sobre la </a:t>
            </a:r>
            <a:r>
              <a:rPr lang="es-ES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creació</a:t>
            </a:r>
            <a:r>
              <a:rPr lang="es-ES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i la </a:t>
            </a:r>
            <a:r>
              <a:rPr lang="es-ES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direcció</a:t>
            </a:r>
            <a:r>
              <a:rPr lang="es-ES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empresarial.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31313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_tradnl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Estimulem</a:t>
            </a:r>
            <a:r>
              <a:rPr lang="es-ES_tradnl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la </a:t>
            </a:r>
            <a:r>
              <a:rPr lang="es-ES_tradnl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teua</a:t>
            </a:r>
            <a:r>
              <a:rPr lang="es-ES_tradnl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s-ES_tradnl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creativitat</a:t>
            </a:r>
            <a:r>
              <a:rPr lang="es-ES_tradnl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s-ES_tradnl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amb</a:t>
            </a:r>
            <a:r>
              <a:rPr lang="es-ES_tradnl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 </a:t>
            </a:r>
            <a:r>
              <a:rPr lang="es-ES_tradnl" b="1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MOTIVEM</a:t>
            </a:r>
            <a:r>
              <a:rPr lang="es-ES_tradnl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, un programa que </a:t>
            </a:r>
            <a:r>
              <a:rPr lang="es-ES_tradnl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desenvolupa</a:t>
            </a:r>
            <a:r>
              <a:rPr lang="es-ES_tradnl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la </a:t>
            </a:r>
            <a:r>
              <a:rPr lang="es-ES_tradnl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Universitat</a:t>
            </a:r>
            <a:r>
              <a:rPr lang="es-ES_tradnl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de València en </a:t>
            </a:r>
            <a:r>
              <a:rPr lang="es-ES_tradnl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col·laboració</a:t>
            </a:r>
            <a:r>
              <a:rPr lang="es-ES_tradnl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s-ES_tradnl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amb</a:t>
            </a:r>
            <a:r>
              <a:rPr lang="es-ES_tradnl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ADEIT, sota la </a:t>
            </a:r>
            <a:r>
              <a:rPr lang="es-ES_tradnl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direcció</a:t>
            </a:r>
            <a:r>
              <a:rPr lang="es-ES_tradnl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del </a:t>
            </a:r>
            <a:r>
              <a:rPr lang="es-ES_tradnl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Vicerectorat</a:t>
            </a:r>
            <a:r>
              <a:rPr lang="es-ES_tradnl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s-ES_tradnl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d'Ocupació</a:t>
            </a:r>
            <a:r>
              <a:rPr lang="es-ES_tradnl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 i Programes </a:t>
            </a:r>
            <a:r>
              <a:rPr lang="es-ES_tradnl" dirty="0" err="1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Formatius</a:t>
            </a:r>
            <a:r>
              <a:rPr lang="es-ES_tradnl" dirty="0">
                <a:solidFill>
                  <a:srgbClr val="313131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</p:txBody>
      </p:sp>
      <p:sp>
        <p:nvSpPr>
          <p:cNvPr id="5125" name="Rectángulo 4"/>
          <p:cNvSpPr>
            <a:spLocks noChangeArrowheads="1"/>
          </p:cNvSpPr>
          <p:nvPr/>
        </p:nvSpPr>
        <p:spPr bwMode="auto">
          <a:xfrm>
            <a:off x="6754813" y="1797050"/>
            <a:ext cx="452278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s-ES" altLang="es-ES" sz="1800" dirty="0" err="1">
                <a:solidFill>
                  <a:srgbClr val="313131"/>
                </a:solidFill>
                <a:cs typeface="Calibri" panose="020F0502020204030204" pitchFamily="34" charset="0"/>
              </a:rPr>
              <a:t>Millorem</a:t>
            </a:r>
            <a:r>
              <a:rPr lang="es-ES" altLang="es-ES" sz="1800" dirty="0">
                <a:solidFill>
                  <a:srgbClr val="313131"/>
                </a:solidFill>
                <a:cs typeface="Calibri" panose="020F0502020204030204" pitchFamily="34" charset="0"/>
              </a:rPr>
              <a:t> la </a:t>
            </a:r>
            <a:r>
              <a:rPr lang="es-ES" altLang="es-ES" sz="1800" dirty="0" err="1">
                <a:solidFill>
                  <a:srgbClr val="313131"/>
                </a:solidFill>
                <a:cs typeface="Calibri" panose="020F0502020204030204" pitchFamily="34" charset="0"/>
              </a:rPr>
              <a:t>teua</a:t>
            </a:r>
            <a:r>
              <a:rPr lang="es-ES" altLang="es-ES" sz="1800" dirty="0">
                <a:solidFill>
                  <a:srgbClr val="313131"/>
                </a:solidFill>
                <a:cs typeface="Calibri" panose="020F0502020204030204" pitchFamily="34" charset="0"/>
              </a:rPr>
              <a:t> </a:t>
            </a:r>
            <a:r>
              <a:rPr lang="es-ES" altLang="es-ES" sz="1800" dirty="0" err="1">
                <a:solidFill>
                  <a:srgbClr val="313131"/>
                </a:solidFill>
                <a:cs typeface="Calibri" panose="020F0502020204030204" pitchFamily="34" charset="0"/>
              </a:rPr>
              <a:t>formació</a:t>
            </a:r>
            <a:r>
              <a:rPr lang="es-ES" altLang="es-ES" sz="1800" dirty="0">
                <a:solidFill>
                  <a:srgbClr val="313131"/>
                </a:solidFill>
                <a:cs typeface="Calibri" panose="020F0502020204030204" pitchFamily="34" charset="0"/>
              </a:rPr>
              <a:t> i </a:t>
            </a:r>
            <a:r>
              <a:rPr lang="es-ES" altLang="es-ES" sz="1800" dirty="0" err="1">
                <a:solidFill>
                  <a:srgbClr val="313131"/>
                </a:solidFill>
                <a:cs typeface="Calibri" panose="020F0502020204030204" pitchFamily="34" charset="0"/>
              </a:rPr>
              <a:t>especialització</a:t>
            </a:r>
            <a:r>
              <a:rPr lang="es-ES" altLang="es-ES" sz="1800" dirty="0">
                <a:solidFill>
                  <a:srgbClr val="313131"/>
                </a:solidFill>
                <a:cs typeface="Calibri" panose="020F0502020204030204" pitchFamily="34" charset="0"/>
              </a:rPr>
              <a:t> </a:t>
            </a:r>
            <a:r>
              <a:rPr lang="es-ES" altLang="es-ES" sz="1800" dirty="0" err="1">
                <a:solidFill>
                  <a:srgbClr val="313131"/>
                </a:solidFill>
                <a:cs typeface="Calibri" panose="020F0502020204030204" pitchFamily="34" charset="0"/>
              </a:rPr>
              <a:t>amb</a:t>
            </a:r>
            <a:r>
              <a:rPr lang="es-ES" altLang="es-ES" sz="1800" dirty="0">
                <a:solidFill>
                  <a:srgbClr val="313131"/>
                </a:solidFill>
                <a:cs typeface="Calibri" panose="020F0502020204030204" pitchFamily="34" charset="0"/>
              </a:rPr>
              <a:t> </a:t>
            </a:r>
            <a:r>
              <a:rPr lang="es-ES" altLang="es-ES" sz="1800" dirty="0" err="1">
                <a:solidFill>
                  <a:srgbClr val="313131"/>
                </a:solidFill>
                <a:cs typeface="Calibri" panose="020F0502020204030204" pitchFamily="34" charset="0"/>
              </a:rPr>
              <a:t>els</a:t>
            </a:r>
            <a:r>
              <a:rPr lang="es-ES" altLang="es-ES" sz="1800" dirty="0">
                <a:solidFill>
                  <a:srgbClr val="313131"/>
                </a:solidFill>
                <a:cs typeface="Calibri" panose="020F0502020204030204" pitchFamily="34" charset="0"/>
              </a:rPr>
              <a:t> </a:t>
            </a:r>
            <a:r>
              <a:rPr lang="es-ES" altLang="es-ES" sz="1800" b="1" dirty="0" err="1">
                <a:solidFill>
                  <a:srgbClr val="313131"/>
                </a:solidFill>
                <a:cs typeface="Calibri" panose="020F0502020204030204" pitchFamily="34" charset="0"/>
              </a:rPr>
              <a:t>títols</a:t>
            </a:r>
            <a:r>
              <a:rPr lang="es-ES" altLang="es-ES" sz="1800" b="1" dirty="0">
                <a:solidFill>
                  <a:srgbClr val="313131"/>
                </a:solidFill>
                <a:cs typeface="Calibri" panose="020F0502020204030204" pitchFamily="34" charset="0"/>
              </a:rPr>
              <a:t> de </a:t>
            </a:r>
            <a:r>
              <a:rPr lang="es-ES" altLang="es-ES" sz="1800" b="1" dirty="0" err="1">
                <a:solidFill>
                  <a:srgbClr val="313131"/>
                </a:solidFill>
                <a:cs typeface="Calibri" panose="020F0502020204030204" pitchFamily="34" charset="0"/>
              </a:rPr>
              <a:t>postgrau</a:t>
            </a:r>
            <a:r>
              <a:rPr lang="es-ES" altLang="es-ES" sz="1800" b="1" dirty="0">
                <a:solidFill>
                  <a:srgbClr val="313131"/>
                </a:solidFill>
                <a:cs typeface="Calibri" panose="020F0502020204030204" pitchFamily="34" charset="0"/>
              </a:rPr>
              <a:t> propi de la </a:t>
            </a:r>
            <a:r>
              <a:rPr lang="es-ES" altLang="es-ES" sz="1800" b="1" dirty="0" err="1">
                <a:solidFill>
                  <a:srgbClr val="313131"/>
                </a:solidFill>
                <a:cs typeface="Calibri" panose="020F0502020204030204" pitchFamily="34" charset="0"/>
              </a:rPr>
              <a:t>Universitat</a:t>
            </a:r>
            <a:r>
              <a:rPr lang="es-ES" altLang="es-ES" sz="1800" b="1" dirty="0">
                <a:solidFill>
                  <a:srgbClr val="313131"/>
                </a:solidFill>
                <a:cs typeface="Calibri" panose="020F0502020204030204" pitchFamily="34" charset="0"/>
              </a:rPr>
              <a:t> de València.</a:t>
            </a:r>
            <a:endParaRPr lang="es-ES_tradnl" altLang="es-ES" sz="1800" b="1" dirty="0">
              <a:solidFill>
                <a:srgbClr val="323742"/>
              </a:solidFill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s-ES" altLang="es-ES" sz="1800" dirty="0" smtClean="0">
              <a:solidFill>
                <a:srgbClr val="313131"/>
              </a:solidFill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s-ES" altLang="es-ES" sz="1800" dirty="0" err="1" smtClean="0">
                <a:solidFill>
                  <a:srgbClr val="313131"/>
                </a:solidFill>
                <a:cs typeface="Calibri" panose="020F0502020204030204" pitchFamily="34" charset="0"/>
              </a:rPr>
              <a:t>Facilitem</a:t>
            </a:r>
            <a:r>
              <a:rPr lang="es-ES" altLang="es-ES" sz="1800" dirty="0" smtClean="0">
                <a:solidFill>
                  <a:srgbClr val="313131"/>
                </a:solidFill>
                <a:cs typeface="Calibri" panose="020F0502020204030204" pitchFamily="34" charset="0"/>
              </a:rPr>
              <a:t> </a:t>
            </a:r>
            <a:r>
              <a:rPr lang="es-ES" altLang="es-ES" sz="1800" dirty="0">
                <a:solidFill>
                  <a:srgbClr val="313131"/>
                </a:solidFill>
                <a:cs typeface="Calibri" panose="020F0502020204030204" pitchFamily="34" charset="0"/>
              </a:rPr>
              <a:t>la </a:t>
            </a:r>
            <a:r>
              <a:rPr lang="es-ES" altLang="es-ES" sz="1800" dirty="0" err="1">
                <a:solidFill>
                  <a:srgbClr val="313131"/>
                </a:solidFill>
                <a:cs typeface="Calibri" panose="020F0502020204030204" pitchFamily="34" charset="0"/>
              </a:rPr>
              <a:t>teua</a:t>
            </a:r>
            <a:r>
              <a:rPr lang="es-ES" altLang="es-ES" sz="1800" dirty="0">
                <a:solidFill>
                  <a:srgbClr val="313131"/>
                </a:solidFill>
                <a:cs typeface="Calibri" panose="020F0502020204030204" pitchFamily="34" charset="0"/>
              </a:rPr>
              <a:t> primera </a:t>
            </a:r>
            <a:r>
              <a:rPr lang="es-ES" altLang="es-ES" sz="1800" dirty="0" err="1">
                <a:solidFill>
                  <a:srgbClr val="313131"/>
                </a:solidFill>
                <a:cs typeface="Calibri" panose="020F0502020204030204" pitchFamily="34" charset="0"/>
              </a:rPr>
              <a:t>inserció</a:t>
            </a:r>
            <a:r>
              <a:rPr lang="es-ES" altLang="es-ES" sz="1800" dirty="0">
                <a:solidFill>
                  <a:srgbClr val="313131"/>
                </a:solidFill>
                <a:cs typeface="Calibri" panose="020F0502020204030204" pitchFamily="34" charset="0"/>
              </a:rPr>
              <a:t> laboral </a:t>
            </a:r>
            <a:r>
              <a:rPr lang="es-ES" altLang="es-ES" sz="1800" dirty="0" err="1">
                <a:solidFill>
                  <a:srgbClr val="313131"/>
                </a:solidFill>
                <a:cs typeface="Calibri" panose="020F0502020204030204" pitchFamily="34" charset="0"/>
              </a:rPr>
              <a:t>amb</a:t>
            </a:r>
            <a:r>
              <a:rPr lang="es-ES" altLang="es-ES" sz="1800" dirty="0">
                <a:solidFill>
                  <a:srgbClr val="313131"/>
                </a:solidFill>
                <a:cs typeface="Calibri" panose="020F0502020204030204" pitchFamily="34" charset="0"/>
              </a:rPr>
              <a:t> el programa de </a:t>
            </a:r>
            <a:r>
              <a:rPr lang="es-ES" altLang="es-ES" sz="1800" b="1" dirty="0">
                <a:solidFill>
                  <a:srgbClr val="313131"/>
                </a:solidFill>
                <a:cs typeface="Calibri" panose="020F0502020204030204" pitchFamily="34" charset="0"/>
              </a:rPr>
              <a:t>beques de </a:t>
            </a:r>
            <a:r>
              <a:rPr lang="es-ES" altLang="es-ES" sz="1800" b="1" dirty="0" err="1">
                <a:solidFill>
                  <a:srgbClr val="313131"/>
                </a:solidFill>
                <a:cs typeface="Calibri" panose="020F0502020204030204" pitchFamily="34" charset="0"/>
              </a:rPr>
              <a:t>formació</a:t>
            </a:r>
            <a:r>
              <a:rPr lang="es-ES" altLang="es-ES" sz="1800" b="1" dirty="0">
                <a:solidFill>
                  <a:srgbClr val="313131"/>
                </a:solidFill>
                <a:cs typeface="Calibri" panose="020F0502020204030204" pitchFamily="34" charset="0"/>
              </a:rPr>
              <a:t> </a:t>
            </a:r>
            <a:r>
              <a:rPr lang="es-ES" altLang="es-ES" sz="1800" b="1" dirty="0" err="1">
                <a:solidFill>
                  <a:srgbClr val="313131"/>
                </a:solidFill>
                <a:cs typeface="Calibri" panose="020F0502020204030204" pitchFamily="34" charset="0"/>
              </a:rPr>
              <a:t>professional</a:t>
            </a:r>
            <a:r>
              <a:rPr lang="es-ES" altLang="es-ES" sz="1800" b="1" dirty="0">
                <a:solidFill>
                  <a:srgbClr val="313131"/>
                </a:solidFill>
                <a:cs typeface="Calibri" panose="020F0502020204030204" pitchFamily="34" charset="0"/>
              </a:rPr>
              <a:t> </a:t>
            </a:r>
            <a:r>
              <a:rPr lang="es-ES" altLang="es-ES" sz="1800" b="1" dirty="0" err="1">
                <a:solidFill>
                  <a:srgbClr val="313131"/>
                </a:solidFill>
                <a:cs typeface="Calibri" panose="020F0502020204030204" pitchFamily="34" charset="0"/>
              </a:rPr>
              <a:t>pràctica</a:t>
            </a:r>
            <a:r>
              <a:rPr lang="es-ES" altLang="es-ES" sz="1800" b="1" dirty="0">
                <a:solidFill>
                  <a:srgbClr val="313131"/>
                </a:solidFill>
                <a:cs typeface="Calibri" panose="020F0502020204030204" pitchFamily="34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s-ES_tradnl" altLang="es-ES" sz="1800" b="1" dirty="0">
              <a:solidFill>
                <a:srgbClr val="313131"/>
              </a:solidFill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s-ES" altLang="es-ES" sz="1800" dirty="0" err="1">
                <a:solidFill>
                  <a:srgbClr val="313131"/>
                </a:solidFill>
                <a:cs typeface="Calibri" panose="020F0502020204030204" pitchFamily="34" charset="0"/>
              </a:rPr>
              <a:t>T'assessorem</a:t>
            </a:r>
            <a:r>
              <a:rPr lang="es-ES" altLang="es-ES" sz="1800" dirty="0">
                <a:solidFill>
                  <a:srgbClr val="313131"/>
                </a:solidFill>
                <a:cs typeface="Calibri" panose="020F0502020204030204" pitchFamily="34" charset="0"/>
              </a:rPr>
              <a:t> en la </a:t>
            </a:r>
            <a:r>
              <a:rPr lang="es-ES" altLang="es-ES" sz="1800" dirty="0" err="1">
                <a:solidFill>
                  <a:srgbClr val="313131"/>
                </a:solidFill>
                <a:cs typeface="Calibri" panose="020F0502020204030204" pitchFamily="34" charset="0"/>
              </a:rPr>
              <a:t>creació</a:t>
            </a:r>
            <a:r>
              <a:rPr lang="es-ES" altLang="es-ES" sz="1800" dirty="0">
                <a:solidFill>
                  <a:srgbClr val="313131"/>
                </a:solidFill>
                <a:cs typeface="Calibri" panose="020F0502020204030204" pitchFamily="34" charset="0"/>
              </a:rPr>
              <a:t> de la </a:t>
            </a:r>
            <a:r>
              <a:rPr lang="es-ES" altLang="es-ES" sz="1800" dirty="0" err="1">
                <a:solidFill>
                  <a:srgbClr val="313131"/>
                </a:solidFill>
                <a:cs typeface="Calibri" panose="020F0502020204030204" pitchFamily="34" charset="0"/>
              </a:rPr>
              <a:t>teua</a:t>
            </a:r>
            <a:r>
              <a:rPr lang="es-ES" altLang="es-ES" sz="1800" dirty="0">
                <a:solidFill>
                  <a:srgbClr val="313131"/>
                </a:solidFill>
                <a:cs typeface="Calibri" panose="020F0502020204030204" pitchFamily="34" charset="0"/>
              </a:rPr>
              <a:t> </a:t>
            </a:r>
            <a:r>
              <a:rPr lang="es-ES" altLang="es-ES" sz="1800" dirty="0" err="1">
                <a:solidFill>
                  <a:srgbClr val="313131"/>
                </a:solidFill>
                <a:cs typeface="Calibri" panose="020F0502020204030204" pitchFamily="34" charset="0"/>
              </a:rPr>
              <a:t>pròpia</a:t>
            </a:r>
            <a:r>
              <a:rPr lang="es-ES" altLang="es-ES" sz="1800" dirty="0">
                <a:solidFill>
                  <a:srgbClr val="313131"/>
                </a:solidFill>
                <a:cs typeface="Calibri" panose="020F0502020204030204" pitchFamily="34" charset="0"/>
              </a:rPr>
              <a:t> empresa </a:t>
            </a:r>
            <a:r>
              <a:rPr lang="es-ES" altLang="es-ES" sz="1800" dirty="0" err="1">
                <a:solidFill>
                  <a:srgbClr val="313131"/>
                </a:solidFill>
                <a:cs typeface="Calibri" panose="020F0502020204030204" pitchFamily="34" charset="0"/>
              </a:rPr>
              <a:t>amb</a:t>
            </a:r>
            <a:r>
              <a:rPr lang="es-ES" altLang="es-ES" sz="1800" dirty="0">
                <a:solidFill>
                  <a:srgbClr val="313131"/>
                </a:solidFill>
                <a:cs typeface="Calibri" panose="020F0502020204030204" pitchFamily="34" charset="0"/>
              </a:rPr>
              <a:t> el programa </a:t>
            </a:r>
            <a:r>
              <a:rPr lang="es-ES" altLang="es-ES" sz="1800" b="1" dirty="0" err="1">
                <a:solidFill>
                  <a:srgbClr val="313131"/>
                </a:solidFill>
                <a:cs typeface="Calibri" panose="020F0502020204030204" pitchFamily="34" charset="0"/>
              </a:rPr>
              <a:t>Mentors</a:t>
            </a:r>
            <a:r>
              <a:rPr lang="es-ES" altLang="es-ES" sz="1800" b="1" dirty="0">
                <a:solidFill>
                  <a:srgbClr val="313131"/>
                </a:solidFill>
                <a:cs typeface="Calibri" panose="020F0502020204030204" pitchFamily="34" charset="0"/>
              </a:rPr>
              <a:t> per a </a:t>
            </a:r>
            <a:r>
              <a:rPr lang="es-ES" altLang="es-ES" sz="1800" b="1" dirty="0" err="1">
                <a:solidFill>
                  <a:srgbClr val="313131"/>
                </a:solidFill>
                <a:cs typeface="Calibri" panose="020F0502020204030204" pitchFamily="34" charset="0"/>
              </a:rPr>
              <a:t>emprenedors</a:t>
            </a:r>
            <a:r>
              <a:rPr lang="es-ES" altLang="es-ES" sz="1800" b="1" dirty="0">
                <a:solidFill>
                  <a:srgbClr val="313131"/>
                </a:solidFill>
                <a:cs typeface="Calibri" panose="020F0502020204030204" pitchFamily="34" charset="0"/>
              </a:rPr>
              <a:t> </a:t>
            </a:r>
            <a:r>
              <a:rPr lang="es-ES" altLang="es-ES" sz="1800" b="1" dirty="0" err="1">
                <a:solidFill>
                  <a:srgbClr val="313131"/>
                </a:solidFill>
                <a:cs typeface="Calibri" panose="020F0502020204030204" pitchFamily="34" charset="0"/>
              </a:rPr>
              <a:t>universitaris</a:t>
            </a:r>
            <a:r>
              <a:rPr lang="es-ES_tradnl" altLang="es-ES" sz="1800" b="1" dirty="0">
                <a:solidFill>
                  <a:srgbClr val="323742"/>
                </a:solidFill>
                <a:cs typeface="Calibri" panose="020F0502020204030204" pitchFamily="34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s-ES_tradnl" altLang="es-ES" sz="1800" dirty="0">
              <a:solidFill>
                <a:srgbClr val="313131"/>
              </a:solidFill>
              <a:cs typeface="Calibri" panose="020F0502020204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160463" y="742950"/>
            <a:ext cx="1939925" cy="892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600" b="1" dirty="0" err="1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Mentre</a:t>
            </a:r>
            <a:r>
              <a:rPr lang="es-ES" sz="2600" b="1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 estudies</a:t>
            </a:r>
            <a:r>
              <a:rPr lang="mr-IN" sz="2600" b="1" dirty="0">
                <a:solidFill>
                  <a:schemeClr val="bg2">
                    <a:lumMod val="25000"/>
                  </a:schemeClr>
                </a:solidFill>
              </a:rPr>
              <a:t>…</a:t>
            </a:r>
            <a:endParaRPr lang="es-ES_tradnl" sz="2600" b="1" dirty="0">
              <a:solidFill>
                <a:schemeClr val="bg2">
                  <a:lumMod val="2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5127" name="CuadroTexto 6"/>
          <p:cNvSpPr txBox="1">
            <a:spLocks noChangeArrowheads="1"/>
          </p:cNvSpPr>
          <p:nvPr/>
        </p:nvSpPr>
        <p:spPr bwMode="auto">
          <a:xfrm>
            <a:off x="7035800" y="711200"/>
            <a:ext cx="37782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2600" b="1" dirty="0" err="1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Quan</a:t>
            </a:r>
            <a:r>
              <a:rPr lang="es-ES" altLang="es-ES" sz="2600" b="1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 has </a:t>
            </a:r>
            <a:r>
              <a:rPr lang="es-ES" altLang="es-ES" sz="2600" b="1" dirty="0" err="1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acabat</a:t>
            </a:r>
            <a:r>
              <a:rPr lang="es-ES" altLang="es-ES" sz="2600" b="1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 la </a:t>
            </a:r>
            <a:r>
              <a:rPr lang="es-ES" altLang="es-ES" sz="2600" b="1" dirty="0" err="1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teua</a:t>
            </a:r>
            <a:r>
              <a:rPr lang="es-ES" altLang="es-ES" sz="2600" b="1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s-ES" altLang="es-ES" sz="2600" b="1" dirty="0" err="1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formació</a:t>
            </a:r>
            <a:r>
              <a:rPr lang="mr-IN" altLang="es-ES" sz="2600" b="1" dirty="0">
                <a:solidFill>
                  <a:schemeClr val="bg2">
                    <a:lumMod val="25000"/>
                  </a:schemeClr>
                </a:solidFill>
                <a:cs typeface="Calibri" panose="020F0502020204030204" pitchFamily="34" charset="0"/>
              </a:rPr>
              <a:t>…</a:t>
            </a:r>
            <a:endParaRPr lang="es-ES_tradnl" altLang="es-ES" sz="2600" b="1" dirty="0">
              <a:solidFill>
                <a:schemeClr val="bg2">
                  <a:lumMod val="2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44500" y="120650"/>
            <a:ext cx="149225" cy="6178550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526213" y="120650"/>
            <a:ext cx="149225" cy="6178550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181225" y="6480175"/>
            <a:ext cx="8353425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s-ES_tradnl" sz="1050" dirty="0">
                <a:solidFill>
                  <a:srgbClr val="323742"/>
                </a:solidFill>
                <a:latin typeface="Gotham Black" panose="02000604040000020004" pitchFamily="50" charset="0"/>
              </a:rPr>
              <a:t>Tota la </a:t>
            </a:r>
            <a:r>
              <a:rPr lang="es-ES_tradnl" sz="1050" dirty="0" err="1">
                <a:solidFill>
                  <a:srgbClr val="323742"/>
                </a:solidFill>
                <a:latin typeface="Gotham Black" panose="02000604040000020004" pitchFamily="50" charset="0"/>
              </a:rPr>
              <a:t>informació</a:t>
            </a:r>
            <a:r>
              <a:rPr lang="es-ES_tradnl" sz="1050" dirty="0">
                <a:solidFill>
                  <a:srgbClr val="323742"/>
                </a:solidFill>
                <a:latin typeface="Gotham Black" panose="02000604040000020004" pitchFamily="50" charset="0"/>
              </a:rPr>
              <a:t> en </a:t>
            </a:r>
            <a:r>
              <a:rPr lang="es-ES" sz="1050" dirty="0">
                <a:solidFill>
                  <a:srgbClr val="323742"/>
                </a:solidFill>
                <a:latin typeface="Gotham Black" panose="02000604040000020004" pitchFamily="50" charset="0"/>
              </a:rPr>
              <a:t>: </a:t>
            </a:r>
            <a:r>
              <a:rPr lang="es-ES_tradnl" sz="1050" dirty="0" smtClean="0">
                <a:solidFill>
                  <a:srgbClr val="323742"/>
                </a:solidFill>
                <a:latin typeface="Gotham Black" panose="02000604040000020004" pitchFamily="50" charset="0"/>
                <a:hlinkClick r:id="rId2"/>
              </a:rPr>
              <a:t>www.adeituv.es</a:t>
            </a:r>
            <a:r>
              <a:rPr lang="es-ES_tradnl" sz="1050" dirty="0" smtClean="0">
                <a:solidFill>
                  <a:srgbClr val="323742"/>
                </a:solidFill>
                <a:latin typeface="Gotham Black" panose="02000604040000020004" pitchFamily="50" charset="0"/>
              </a:rPr>
              <a:t> / </a:t>
            </a:r>
            <a:r>
              <a:rPr lang="es-ES_tradnl" sz="1050" dirty="0" err="1">
                <a:solidFill>
                  <a:srgbClr val="323742"/>
                </a:solidFill>
                <a:latin typeface="Gotham Black" panose="02000604040000020004" pitchFamily="50" charset="0"/>
              </a:rPr>
              <a:t>newsletter</a:t>
            </a:r>
            <a:r>
              <a:rPr lang="es-ES_tradnl" sz="1050" dirty="0">
                <a:solidFill>
                  <a:srgbClr val="323742"/>
                </a:solidFill>
                <a:latin typeface="Gotham Black" panose="02000604040000020004" pitchFamily="50" charset="0"/>
              </a:rPr>
              <a:t>: </a:t>
            </a:r>
            <a:r>
              <a:rPr lang="es-ES_tradnl" sz="1050" dirty="0">
                <a:solidFill>
                  <a:srgbClr val="FF0000"/>
                </a:solidFill>
                <a:latin typeface="Gotham Black" panose="02000604040000020004" pitchFamily="50" charset="0"/>
                <a:hlinkClick r:id="rId3"/>
              </a:rPr>
              <a:t>www.adeituv.es/suscripci</a:t>
            </a:r>
            <a:r>
              <a:rPr lang="es-ES" sz="1050" dirty="0" err="1">
                <a:solidFill>
                  <a:srgbClr val="FF0000"/>
                </a:solidFill>
                <a:latin typeface="Gotham Black" panose="02000604040000020004" pitchFamily="50" charset="0"/>
                <a:hlinkClick r:id="rId3"/>
              </a:rPr>
              <a:t>ón-newsletter</a:t>
            </a:r>
            <a:r>
              <a:rPr lang="es-ES" sz="1050" dirty="0">
                <a:solidFill>
                  <a:srgbClr val="FF0000"/>
                </a:solidFill>
                <a:latin typeface="Gotham Black" panose="02000604040000020004" pitchFamily="50" charset="0"/>
              </a:rPr>
              <a:t> </a:t>
            </a:r>
            <a:r>
              <a:rPr lang="es-ES" sz="1050" dirty="0">
                <a:solidFill>
                  <a:srgbClr val="323742"/>
                </a:solidFill>
                <a:latin typeface="Gotham Black" panose="02000604040000020004" pitchFamily="50" charset="0"/>
              </a:rPr>
              <a:t>/</a:t>
            </a:r>
            <a:r>
              <a:rPr lang="es-ES_tradnl" sz="1050" dirty="0">
                <a:solidFill>
                  <a:srgbClr val="323742"/>
                </a:solidFill>
                <a:latin typeface="Gotham Black" panose="02000604040000020004" pitchFamily="50" charset="0"/>
              </a:rPr>
              <a:t> </a:t>
            </a:r>
            <a:r>
              <a:rPr lang="es-ES_tradnl" sz="1050" dirty="0" err="1">
                <a:solidFill>
                  <a:srgbClr val="323742"/>
                </a:solidFill>
                <a:latin typeface="Gotham Black" panose="02000604040000020004" pitchFamily="50" charset="0"/>
              </a:rPr>
              <a:t>xarxes</a:t>
            </a:r>
            <a:r>
              <a:rPr lang="es-ES_tradnl" sz="1050" dirty="0">
                <a:solidFill>
                  <a:srgbClr val="323742"/>
                </a:solidFill>
                <a:latin typeface="Gotham Black" panose="02000604040000020004" pitchFamily="50" charset="0"/>
              </a:rPr>
              <a:t> </a:t>
            </a:r>
            <a:r>
              <a:rPr lang="es-ES_tradnl" sz="1050" dirty="0" err="1">
                <a:solidFill>
                  <a:srgbClr val="323742"/>
                </a:solidFill>
                <a:latin typeface="Gotham Black" panose="02000604040000020004" pitchFamily="50" charset="0"/>
              </a:rPr>
              <a:t>socials</a:t>
            </a:r>
            <a:r>
              <a:rPr lang="es-ES_tradnl" sz="1050" dirty="0">
                <a:solidFill>
                  <a:srgbClr val="323742"/>
                </a:solidFill>
                <a:latin typeface="Gotham Black" panose="02000604040000020004" pitchFamily="50" charset="0"/>
              </a:rPr>
              <a:t> </a:t>
            </a:r>
            <a:r>
              <a:rPr lang="es-ES_tradnl" sz="1050" dirty="0">
                <a:latin typeface="Gotham Black" panose="02000604040000020004" pitchFamily="50" charset="0"/>
              </a:rPr>
              <a:t>@</a:t>
            </a:r>
            <a:r>
              <a:rPr lang="es-ES_tradnl" sz="1050" dirty="0" err="1">
                <a:latin typeface="Gotham Black" panose="02000604040000020004" pitchFamily="50" charset="0"/>
              </a:rPr>
              <a:t>adeituv</a:t>
            </a:r>
            <a:r>
              <a:rPr lang="es-ES_tradnl" sz="1050" dirty="0">
                <a:latin typeface="Gotham Black" panose="02000604040000020004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922386"/>
      </p:ext>
    </p:extLst>
  </p:cSld>
  <p:clrMapOvr>
    <a:masterClrMapping/>
  </p:clrMapOvr>
  <p:transition spd="slow" advTm="26399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2400" y="1452563"/>
            <a:ext cx="11831638" cy="1835150"/>
          </a:xfrm>
          <a:prstGeom prst="rect">
            <a:avLst/>
          </a:prstGeom>
          <a:solidFill>
            <a:srgbClr val="D5DCE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6147" name="CuadroTexto 2"/>
          <p:cNvSpPr txBox="1">
            <a:spLocks noChangeArrowheads="1"/>
          </p:cNvSpPr>
          <p:nvPr/>
        </p:nvSpPr>
        <p:spPr bwMode="auto">
          <a:xfrm>
            <a:off x="2263775" y="2170113"/>
            <a:ext cx="8609013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es-ES" sz="38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Elements essencials de les pràctiques </a:t>
            </a:r>
            <a:endParaRPr lang="es-ES_tradnl" altLang="es-ES" sz="3800" b="1" dirty="0" smtClean="0">
              <a:solidFill>
                <a:schemeClr val="tx1">
                  <a:lumMod val="95000"/>
                  <a:lumOff val="5000"/>
                </a:schemeClr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986721"/>
              </p:ext>
            </p:extLst>
          </p:nvPr>
        </p:nvGraphicFramePr>
        <p:xfrm>
          <a:off x="2044700" y="3681413"/>
          <a:ext cx="7885113" cy="2063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4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22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88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814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600" b="1" kern="1200" cap="small" baseline="0" dirty="0" smtClean="0">
                          <a:solidFill>
                            <a:srgbClr val="292D36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Tutor/a </a:t>
                      </a:r>
                      <a:r>
                        <a:rPr lang="es-ES" sz="2600" b="1" kern="1200" cap="small" baseline="0" dirty="0" err="1" smtClean="0">
                          <a:solidFill>
                            <a:srgbClr val="292D36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professional</a:t>
                      </a:r>
                      <a:endParaRPr lang="es-ES" sz="2600" b="1" kern="1200" cap="small" baseline="0" dirty="0" smtClean="0">
                        <a:solidFill>
                          <a:srgbClr val="292D36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711" marB="4571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600" b="1" kern="1200" cap="small" baseline="0" dirty="0" err="1" smtClean="0">
                          <a:solidFill>
                            <a:srgbClr val="292D36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Estudiant</a:t>
                      </a:r>
                      <a:endParaRPr lang="es-ES" sz="2600" b="1" kern="1200" cap="small" baseline="0" dirty="0" smtClean="0">
                        <a:solidFill>
                          <a:srgbClr val="292D36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711" marB="4571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600" b="1" kern="1200" cap="small" baseline="0" dirty="0" smtClean="0">
                          <a:solidFill>
                            <a:srgbClr val="292D36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Tutor/a </a:t>
                      </a:r>
                      <a:r>
                        <a:rPr lang="es-ES" sz="2600" b="1" kern="1200" cap="small" baseline="0" dirty="0" err="1" smtClean="0">
                          <a:solidFill>
                            <a:srgbClr val="292D36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acadèmic</a:t>
                      </a:r>
                      <a:r>
                        <a:rPr lang="es-ES" sz="2600" b="1" kern="1200" cap="small" baseline="0" dirty="0" smtClean="0">
                          <a:solidFill>
                            <a:srgbClr val="292D36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/a</a:t>
                      </a:r>
                    </a:p>
                  </a:txBody>
                  <a:tcPr marT="45711" marB="45711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233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600" b="1" kern="1200" cap="small" baseline="0" dirty="0" err="1" smtClean="0">
                          <a:solidFill>
                            <a:srgbClr val="292D36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Projecte</a:t>
                      </a:r>
                      <a:r>
                        <a:rPr lang="es-ES" sz="2600" b="1" kern="1200" cap="small" baseline="0" dirty="0" smtClean="0">
                          <a:solidFill>
                            <a:srgbClr val="292D36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2600" b="1" kern="1200" cap="small" baseline="0" dirty="0" err="1" smtClean="0">
                          <a:solidFill>
                            <a:srgbClr val="292D36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formatiu</a:t>
                      </a:r>
                      <a:endParaRPr lang="es-ES" sz="2600" b="1" kern="1200" cap="small" baseline="0" dirty="0" smtClean="0">
                        <a:solidFill>
                          <a:srgbClr val="292D36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-valencia" sz="1800" kern="1200" dirty="0" smtClean="0">
                          <a:solidFill>
                            <a:srgbClr val="31313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Establit de comú acord entre els tutors i tutores, bé a proposta de l'entitat col·laboradora o a proposta de la Universitat de València</a:t>
                      </a:r>
                      <a:endParaRPr lang="es-ES" sz="1800" kern="1200" dirty="0" smtClean="0">
                        <a:solidFill>
                          <a:srgbClr val="31313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T="45711" marB="4571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2400" b="1" kern="1200" cap="small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2400" b="1" kern="1200" cap="small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158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3" y="638175"/>
            <a:ext cx="19399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38" y="728663"/>
            <a:ext cx="192246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06" y="534892"/>
            <a:ext cx="2483500" cy="6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71962"/>
      </p:ext>
    </p:extLst>
  </p:cSld>
  <p:clrMapOvr>
    <a:masterClrMapping/>
  </p:clrMapOvr>
  <p:transition spd="slow" advTm="4195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60715" y="2508739"/>
            <a:ext cx="4548187" cy="3046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_tradnl" sz="24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Escolar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s-ES_tradnl" sz="2400" b="1" cap="small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_tradnl" sz="2400" b="1" cap="smal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Responsabilitat</a:t>
            </a:r>
            <a:r>
              <a:rPr lang="es-ES_tradnl" sz="24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Civil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s-ES_tradnl" sz="2400" b="1" cap="small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_tradnl" sz="2400" b="1" cap="smal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Accidents</a:t>
            </a:r>
            <a:endParaRPr lang="es-ES_tradnl" sz="2400" b="1" cap="small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s-ES_tradnl" sz="2400" b="1" cap="small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it-IT" sz="24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Mútua (treballador/a assimilat per compte d'altre)</a:t>
            </a:r>
            <a:endParaRPr lang="es-ES_tradnl" sz="2400" b="1" cap="small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682077" y="2508739"/>
            <a:ext cx="4389438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22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Pràctiques </a:t>
            </a:r>
            <a:r>
              <a:rPr lang="es-ES" sz="2200" b="1" cap="smal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remunerades</a:t>
            </a:r>
            <a:r>
              <a:rPr lang="es-ES" sz="22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:</a:t>
            </a:r>
            <a:br>
              <a:rPr lang="es-ES" sz="22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es-ES" sz="2200" cap="small" dirty="0" err="1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assistència</a:t>
            </a:r>
            <a:r>
              <a:rPr lang="es-ES" sz="2200" cap="small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en la </a:t>
            </a:r>
            <a:r>
              <a:rPr lang="es-ES" sz="2200" cap="small" dirty="0" err="1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mútua</a:t>
            </a:r>
            <a:r>
              <a:rPr lang="es-ES" sz="2200" cap="small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de </a:t>
            </a:r>
            <a:r>
              <a:rPr lang="es-ES" sz="2200" cap="small" dirty="0" err="1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l'empresa</a:t>
            </a:r>
            <a:r>
              <a:rPr lang="es-ES" sz="2200" cap="small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/</a:t>
            </a:r>
            <a:r>
              <a:rPr lang="es-ES" sz="2200" cap="small" dirty="0" err="1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institució</a:t>
            </a:r>
            <a:r>
              <a:rPr lang="es-ES" sz="2200" cap="small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que </a:t>
            </a:r>
            <a:r>
              <a:rPr lang="es-ES" sz="2200" cap="small" dirty="0" err="1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t'ha</a:t>
            </a:r>
            <a:r>
              <a:rPr lang="es-ES" sz="2200" cap="small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s-ES" sz="2200" cap="small" dirty="0" err="1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donat</a:t>
            </a:r>
            <a:r>
              <a:rPr lang="es-ES" sz="2200" cap="small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s-ES" sz="2200" cap="small" dirty="0" err="1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d'alta</a:t>
            </a:r>
            <a:r>
              <a:rPr lang="es-ES" sz="2200" cap="small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en la </a:t>
            </a:r>
            <a:r>
              <a:rPr lang="es-ES" sz="2200" cap="small" dirty="0" err="1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Seguretat</a:t>
            </a:r>
            <a:r>
              <a:rPr lang="es-ES" sz="2200" cap="small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Social</a:t>
            </a:r>
            <a:r>
              <a:rPr lang="es-ES" sz="2200" cap="small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.</a:t>
            </a:r>
            <a:endParaRPr lang="es-ES" sz="2200" cap="small" dirty="0">
              <a:solidFill>
                <a:schemeClr val="tx1">
                  <a:lumMod val="95000"/>
                  <a:lumOff val="5000"/>
                </a:schemeClr>
              </a:solidFill>
              <a:cs typeface="Calibri" panose="020F050202020403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200" b="1" cap="small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2200" b="1" cap="smal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Pràctiques</a:t>
            </a:r>
            <a:r>
              <a:rPr lang="es-ES" sz="22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s-ES" sz="2200" b="1" cap="smal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sense</a:t>
            </a:r>
            <a:r>
              <a:rPr lang="es-ES" sz="22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remunerar: </a:t>
            </a:r>
            <a:br>
              <a:rPr lang="es-ES" sz="2200" b="1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es-ES" sz="2200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seguir el </a:t>
            </a:r>
            <a:r>
              <a:rPr lang="es-ES" sz="2200" cap="smal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protocol</a:t>
            </a:r>
            <a:r>
              <a:rPr lang="es-ES" sz="2200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s-ES" sz="2200" cap="smal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indicat</a:t>
            </a:r>
            <a:r>
              <a:rPr lang="es-ES" sz="2200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en la web: </a:t>
            </a:r>
            <a:r>
              <a:rPr lang="es-ES" sz="2200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hlinkClick r:id="rId2"/>
              </a:rPr>
              <a:t>protocolo de actuación</a:t>
            </a:r>
            <a:endParaRPr lang="es-ES" sz="2200" cap="small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843252" y="719626"/>
            <a:ext cx="4370388" cy="1723537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5" name="CuadroTexto 4"/>
          <p:cNvSpPr txBox="1"/>
          <p:nvPr/>
        </p:nvSpPr>
        <p:spPr>
          <a:xfrm>
            <a:off x="1197265" y="1233976"/>
            <a:ext cx="26035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Assegurances</a:t>
            </a:r>
            <a:r>
              <a:rPr lang="es-E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endParaRPr lang="es-ES_tradnl" sz="28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60715" y="719626"/>
            <a:ext cx="138112" cy="1723537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701127" y="719626"/>
            <a:ext cx="4370388" cy="1723537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8" name="CuadroTexto 7"/>
          <p:cNvSpPr txBox="1"/>
          <p:nvPr/>
        </p:nvSpPr>
        <p:spPr>
          <a:xfrm>
            <a:off x="7196427" y="1265726"/>
            <a:ext cx="37417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Tipus</a:t>
            </a:r>
            <a:r>
              <a:rPr lang="es-E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s-E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d'assegurances</a:t>
            </a:r>
            <a:endParaRPr lang="es-ES_tradnl" sz="28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718590" y="719626"/>
            <a:ext cx="138112" cy="1723537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134808" y="6082968"/>
            <a:ext cx="8079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Per a </a:t>
            </a:r>
            <a:r>
              <a:rPr lang="es-ES" b="1" dirty="0" err="1"/>
              <a:t>més</a:t>
            </a:r>
            <a:r>
              <a:rPr lang="es-ES" b="1" dirty="0"/>
              <a:t> </a:t>
            </a:r>
            <a:r>
              <a:rPr lang="es-ES" b="1" dirty="0" err="1"/>
              <a:t>informació</a:t>
            </a:r>
            <a:r>
              <a:rPr lang="es-ES" b="1" dirty="0"/>
              <a:t>: web </a:t>
            </a:r>
            <a:r>
              <a:rPr lang="es-ES" b="1" dirty="0" smtClean="0"/>
              <a:t>ADEIT </a:t>
            </a:r>
            <a:r>
              <a:rPr lang="es-ES" b="1" dirty="0"/>
              <a:t>/ </a:t>
            </a:r>
            <a:r>
              <a:rPr lang="es-ES" b="1" dirty="0" err="1"/>
              <a:t>guia</a:t>
            </a:r>
            <a:r>
              <a:rPr lang="es-ES" b="1" dirty="0"/>
              <a:t> de </a:t>
            </a:r>
            <a:r>
              <a:rPr lang="es-ES" b="1" dirty="0" err="1"/>
              <a:t>l'estudiant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06108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82"/>
    </mc:Choice>
    <mc:Fallback xmlns="">
      <p:transition spd="slow" advTm="4718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290513" y="261938"/>
            <a:ext cx="5708650" cy="6262687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b="1" dirty="0">
              <a:solidFill>
                <a:srgbClr val="FF0000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6254750" y="249238"/>
            <a:ext cx="5708650" cy="6262687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b="1" dirty="0">
              <a:solidFill>
                <a:srgbClr val="FF0000"/>
              </a:solidFill>
            </a:endParaRPr>
          </a:p>
        </p:txBody>
      </p:sp>
      <p:sp>
        <p:nvSpPr>
          <p:cNvPr id="10244" name="CuadroTexto 18"/>
          <p:cNvSpPr txBox="1">
            <a:spLocks noChangeArrowheads="1"/>
          </p:cNvSpPr>
          <p:nvPr/>
        </p:nvSpPr>
        <p:spPr bwMode="auto">
          <a:xfrm>
            <a:off x="530225" y="2941638"/>
            <a:ext cx="46053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es-ES" sz="3000" b="1" dirty="0" err="1" smtClean="0">
                <a:solidFill>
                  <a:srgbClr val="292D36"/>
                </a:solidFill>
                <a:latin typeface="+mn-lt"/>
              </a:rPr>
              <a:t>Pràctiques</a:t>
            </a:r>
            <a:r>
              <a:rPr lang="es-ES" altLang="es-ES" sz="3000" b="1" dirty="0" smtClean="0">
                <a:solidFill>
                  <a:srgbClr val="292D36"/>
                </a:solidFill>
                <a:latin typeface="+mn-lt"/>
              </a:rPr>
              <a:t> </a:t>
            </a:r>
            <a:r>
              <a:rPr lang="es-ES" altLang="es-ES" sz="3000" b="1" dirty="0" err="1" smtClean="0">
                <a:solidFill>
                  <a:srgbClr val="292D36"/>
                </a:solidFill>
                <a:latin typeface="+mn-lt"/>
              </a:rPr>
              <a:t>amb</a:t>
            </a:r>
            <a:r>
              <a:rPr lang="es-ES" altLang="es-ES" sz="3000" b="1" dirty="0" smtClean="0">
                <a:solidFill>
                  <a:srgbClr val="292D36"/>
                </a:solidFill>
                <a:latin typeface="+mn-lt"/>
              </a:rPr>
              <a:t> </a:t>
            </a:r>
            <a:r>
              <a:rPr lang="es-ES" altLang="es-ES" sz="3000" b="1" dirty="0" err="1" smtClean="0">
                <a:solidFill>
                  <a:srgbClr val="292D36"/>
                </a:solidFill>
                <a:latin typeface="+mn-lt"/>
              </a:rPr>
              <a:t>menors</a:t>
            </a:r>
            <a:endParaRPr lang="es-ES_tradnl" altLang="es-ES" sz="3000" b="1" dirty="0" smtClean="0">
              <a:solidFill>
                <a:srgbClr val="292D36"/>
              </a:solidFill>
              <a:latin typeface="+mn-lt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530225" y="3652838"/>
            <a:ext cx="4954588" cy="30765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>
                <a:cs typeface="Calibri" panose="020F0502020204030204" pitchFamily="34" charset="0"/>
              </a:rPr>
              <a:t>Solicitar </a:t>
            </a:r>
            <a:r>
              <a:rPr lang="es-ES" sz="2000" dirty="0" err="1">
                <a:cs typeface="Calibri" panose="020F0502020204030204" pitchFamily="34" charset="0"/>
              </a:rPr>
              <a:t>certificat</a:t>
            </a:r>
            <a:r>
              <a:rPr lang="es-ES" sz="2000" dirty="0">
                <a:cs typeface="Calibri" panose="020F0502020204030204" pitchFamily="34" charset="0"/>
              </a:rPr>
              <a:t> que acredite la manca de </a:t>
            </a:r>
            <a:r>
              <a:rPr lang="es-ES" sz="2000" dirty="0" err="1">
                <a:cs typeface="Calibri" panose="020F0502020204030204" pitchFamily="34" charset="0"/>
              </a:rPr>
              <a:t>delictes</a:t>
            </a:r>
            <a:r>
              <a:rPr lang="es-ES" sz="2000" dirty="0">
                <a:cs typeface="Calibri" panose="020F0502020204030204" pitchFamily="34" charset="0"/>
              </a:rPr>
              <a:t> de </a:t>
            </a:r>
            <a:r>
              <a:rPr lang="es-ES" sz="2000" dirty="0" err="1">
                <a:cs typeface="Calibri" panose="020F0502020204030204" pitchFamily="34" charset="0"/>
              </a:rPr>
              <a:t>naturalesa</a:t>
            </a:r>
            <a:r>
              <a:rPr lang="es-ES" sz="2000" dirty="0">
                <a:cs typeface="Calibri" panose="020F0502020204030204" pitchFamily="34" charset="0"/>
              </a:rPr>
              <a:t> sexual.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000" dirty="0">
              <a:cs typeface="Calibri" panose="020F0502020204030204" pitchFamily="34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 err="1">
                <a:cs typeface="Calibri" panose="020F0502020204030204" pitchFamily="34" charset="0"/>
              </a:rPr>
              <a:t>Important</a:t>
            </a:r>
            <a:r>
              <a:rPr lang="es-ES" sz="2000" dirty="0">
                <a:cs typeface="Calibri" panose="020F0502020204030204" pitchFamily="34" charset="0"/>
              </a:rPr>
              <a:t>: </a:t>
            </a:r>
            <a:r>
              <a:rPr lang="es-ES" sz="2000" dirty="0" err="1">
                <a:cs typeface="Calibri" panose="020F0502020204030204" pitchFamily="34" charset="0"/>
              </a:rPr>
              <a:t>l’heu</a:t>
            </a:r>
            <a:r>
              <a:rPr lang="es-ES" sz="2000" dirty="0">
                <a:cs typeface="Calibri" panose="020F0502020204030204" pitchFamily="34" charset="0"/>
              </a:rPr>
              <a:t> de pujar a la </a:t>
            </a:r>
            <a:r>
              <a:rPr lang="es-ES" sz="2000" dirty="0" err="1">
                <a:cs typeface="Calibri" panose="020F0502020204030204" pitchFamily="34" charset="0"/>
              </a:rPr>
              <a:t>seu</a:t>
            </a:r>
            <a:r>
              <a:rPr lang="es-ES" sz="2000" dirty="0">
                <a:cs typeface="Calibri" panose="020F0502020204030204" pitchFamily="34" charset="0"/>
              </a:rPr>
              <a:t> </a:t>
            </a:r>
            <a:r>
              <a:rPr lang="es-ES" sz="2000" dirty="0" err="1">
                <a:cs typeface="Calibri" panose="020F0502020204030204" pitchFamily="34" charset="0"/>
              </a:rPr>
              <a:t>electrònica</a:t>
            </a:r>
            <a:r>
              <a:rPr lang="es-ES" sz="2000" dirty="0">
                <a:cs typeface="Calibri" panose="020F0502020204030204" pitchFamily="34" charset="0"/>
              </a:rPr>
              <a:t> </a:t>
            </a:r>
            <a:r>
              <a:rPr lang="es-ES" sz="2000" dirty="0">
                <a:cs typeface="Calibri" panose="020F0502020204030204" pitchFamily="34" charset="0"/>
                <a:hlinkClick r:id="rId2"/>
              </a:rPr>
              <a:t>"ENTREU" </a:t>
            </a:r>
            <a:r>
              <a:rPr lang="es-ES" sz="2000" dirty="0">
                <a:cs typeface="Calibri" panose="020F0502020204030204" pitchFamily="34" charset="0"/>
              </a:rPr>
              <a:t>i </a:t>
            </a:r>
            <a:r>
              <a:rPr lang="fr-FR" sz="2000" dirty="0">
                <a:cs typeface="Calibri" panose="020F0502020204030204" pitchFamily="34" charset="0"/>
              </a:rPr>
              <a:t>entregar en l'empresa o entitat a l'inici de les pràctiques</a:t>
            </a:r>
            <a:r>
              <a:rPr lang="es-ES" sz="2000" dirty="0">
                <a:cs typeface="Calibri" panose="020F0502020204030204" pitchFamily="34" charset="0"/>
              </a:rPr>
              <a:t>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000" dirty="0">
              <a:cs typeface="Calibri" panose="020F0502020204030204" pitchFamily="34" charset="0"/>
              <a:hlinkClick r:id="rId3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 err="1">
                <a:cs typeface="Calibri" panose="020F0502020204030204" pitchFamily="34" charset="0"/>
                <a:hlinkClick r:id="rId3"/>
              </a:rPr>
              <a:t>Més</a:t>
            </a:r>
            <a:r>
              <a:rPr lang="es-ES" sz="2000" dirty="0">
                <a:cs typeface="Calibri" panose="020F0502020204030204" pitchFamily="34" charset="0"/>
                <a:hlinkClick r:id="rId3"/>
              </a:rPr>
              <a:t> </a:t>
            </a:r>
            <a:r>
              <a:rPr lang="es-ES" sz="2000" dirty="0" err="1">
                <a:cs typeface="Calibri" panose="020F0502020204030204" pitchFamily="34" charset="0"/>
                <a:hlinkClick r:id="rId3"/>
              </a:rPr>
              <a:t>informació</a:t>
            </a:r>
            <a:endParaRPr lang="es-ES" sz="2000" dirty="0">
              <a:cs typeface="Calibri" panose="020F0502020204030204" pitchFamily="34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000" dirty="0">
              <a:latin typeface="+mn-lt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1400" dirty="0">
              <a:latin typeface="+mn-lt"/>
            </a:endParaRPr>
          </a:p>
        </p:txBody>
      </p:sp>
      <p:sp>
        <p:nvSpPr>
          <p:cNvPr id="10246" name="CuadroTexto 8"/>
          <p:cNvSpPr txBox="1">
            <a:spLocks noChangeArrowheads="1"/>
          </p:cNvSpPr>
          <p:nvPr/>
        </p:nvSpPr>
        <p:spPr bwMode="auto">
          <a:xfrm>
            <a:off x="6470650" y="3562350"/>
            <a:ext cx="49545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000">
                <a:cs typeface="Calibri" panose="020F0502020204030204" pitchFamily="34" charset="0"/>
                <a:hlinkClick r:id="rId4"/>
              </a:rPr>
              <a:t>Guía orientativa </a:t>
            </a:r>
            <a:r>
              <a:rPr lang="es-ES" altLang="es-ES" sz="2000">
                <a:cs typeface="Calibri" panose="020F0502020204030204" pitchFamily="34" charset="0"/>
              </a:rPr>
              <a:t>sobre protecció de dades per a estudiants que realitzen pràctiques externes.</a:t>
            </a:r>
            <a:endParaRPr lang="es-ES_tradnl" altLang="es-ES" sz="2000">
              <a:cs typeface="Calibri" panose="020F0502020204030204" pitchFamily="34" charset="0"/>
            </a:endParaRPr>
          </a:p>
        </p:txBody>
      </p:sp>
      <p:sp>
        <p:nvSpPr>
          <p:cNvPr id="10247" name="CuadroTexto 10"/>
          <p:cNvSpPr txBox="1">
            <a:spLocks noChangeArrowheads="1"/>
          </p:cNvSpPr>
          <p:nvPr/>
        </p:nvSpPr>
        <p:spPr bwMode="auto">
          <a:xfrm>
            <a:off x="6470650" y="2941638"/>
            <a:ext cx="32353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es-ES" sz="3000" b="1" dirty="0" err="1" smtClean="0">
                <a:solidFill>
                  <a:srgbClr val="292D36"/>
                </a:solidFill>
                <a:latin typeface="+mn-lt"/>
              </a:rPr>
              <a:t>Protecció</a:t>
            </a:r>
            <a:r>
              <a:rPr lang="es-ES" altLang="es-ES" sz="3000" b="1" dirty="0" smtClean="0">
                <a:solidFill>
                  <a:srgbClr val="292D36"/>
                </a:solidFill>
                <a:latin typeface="+mn-lt"/>
              </a:rPr>
              <a:t> de </a:t>
            </a:r>
            <a:r>
              <a:rPr lang="es-ES" altLang="es-ES" sz="3000" b="1" dirty="0" err="1" smtClean="0">
                <a:solidFill>
                  <a:srgbClr val="292D36"/>
                </a:solidFill>
                <a:latin typeface="+mn-lt"/>
              </a:rPr>
              <a:t>dades</a:t>
            </a:r>
            <a:endParaRPr lang="es-ES_tradnl" altLang="es-ES" sz="3000" b="1" dirty="0" smtClean="0">
              <a:solidFill>
                <a:srgbClr val="292D36"/>
              </a:solidFill>
              <a:latin typeface="+mn-lt"/>
            </a:endParaRPr>
          </a:p>
        </p:txBody>
      </p:sp>
      <p:pic>
        <p:nvPicPr>
          <p:cNvPr id="10" name="Imagen 9"/>
          <p:cNvPicPr/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800" y="558071"/>
            <a:ext cx="2483500" cy="6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77229"/>
      </p:ext>
    </p:extLst>
  </p:cSld>
  <p:clrMapOvr>
    <a:masterClrMapping/>
  </p:clrMapOvr>
  <p:transition spd="slow" advTm="41447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/>
          <p:cNvSpPr/>
          <p:nvPr/>
        </p:nvSpPr>
        <p:spPr>
          <a:xfrm>
            <a:off x="173036" y="3287713"/>
            <a:ext cx="11831638" cy="3426596"/>
          </a:xfrm>
          <a:prstGeom prst="rect">
            <a:avLst/>
          </a:prstGeom>
          <a:solidFill>
            <a:srgbClr val="D5DCE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13" name="Rectángulo 12"/>
          <p:cNvSpPr/>
          <p:nvPr/>
        </p:nvSpPr>
        <p:spPr>
          <a:xfrm>
            <a:off x="290512" y="222751"/>
            <a:ext cx="11596687" cy="1565896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b="1" dirty="0">
              <a:solidFill>
                <a:srgbClr val="FF0000"/>
              </a:solidFill>
            </a:endParaRPr>
          </a:p>
        </p:txBody>
      </p:sp>
      <p:sp>
        <p:nvSpPr>
          <p:cNvPr id="10244" name="CuadroTexto 18"/>
          <p:cNvSpPr txBox="1">
            <a:spLocks noChangeArrowheads="1"/>
          </p:cNvSpPr>
          <p:nvPr/>
        </p:nvSpPr>
        <p:spPr bwMode="auto">
          <a:xfrm>
            <a:off x="3027467" y="2203646"/>
            <a:ext cx="635134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defRPr/>
            </a:pPr>
            <a:r>
              <a:rPr lang="ca-ES-valencia" sz="3000" b="1" dirty="0" smtClean="0">
                <a:solidFill>
                  <a:srgbClr val="292D36"/>
                </a:solidFill>
                <a:latin typeface="+mn-lt"/>
              </a:rPr>
              <a:t>Tens </a:t>
            </a:r>
            <a:r>
              <a:rPr lang="ca-ES-valencia" sz="3000" b="1" dirty="0">
                <a:solidFill>
                  <a:srgbClr val="292D36"/>
                </a:solidFill>
                <a:latin typeface="+mn-lt"/>
              </a:rPr>
              <a:t>necessitats educatives de suport derivades d’una discapacitat?</a:t>
            </a:r>
          </a:p>
          <a:p>
            <a:pPr eaLnBrk="1" hangingPunct="1">
              <a:defRPr/>
            </a:pPr>
            <a:endParaRPr lang="es-ES_tradnl" altLang="es-ES" sz="3000" b="1" dirty="0" smtClean="0">
              <a:solidFill>
                <a:srgbClr val="292D36"/>
              </a:solidFill>
              <a:latin typeface="+mn-lt"/>
            </a:endParaRPr>
          </a:p>
        </p:txBody>
      </p:sp>
      <p:pic>
        <p:nvPicPr>
          <p:cNvPr id="10" name="Imagen 9"/>
          <p:cNvPicPr/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057" y="798138"/>
            <a:ext cx="2483500" cy="6031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98" y="263242"/>
            <a:ext cx="8619629" cy="146533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772436" y="3573209"/>
            <a:ext cx="26328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-valencia" sz="2000" b="1" dirty="0" err="1">
                <a:cs typeface="Calibri" panose="020F0502020204030204" pitchFamily="34" charset="0"/>
              </a:rPr>
              <a:t>UVdiscapacitat</a:t>
            </a:r>
            <a:r>
              <a:rPr lang="ca-ES-valencia" sz="2000" b="1" dirty="0">
                <a:cs typeface="Calibri" panose="020F0502020204030204" pitchFamily="34" charset="0"/>
              </a:rPr>
              <a:t> ofereix: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395311" y="4227970"/>
            <a:ext cx="822524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ca-ES-valencia" sz="2000" b="1" dirty="0">
                <a:cs typeface="Calibri" panose="020F0502020204030204" pitchFamily="34" charset="0"/>
              </a:rPr>
              <a:t>Assessorament per a identificar les necessitats i les adaptacions adients.</a:t>
            </a:r>
          </a:p>
          <a:p>
            <a:pPr marL="285750" lvl="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ca-ES-valencia" sz="2000" b="1" dirty="0">
                <a:cs typeface="Calibri" panose="020F0502020204030204" pitchFamily="34" charset="0"/>
              </a:rPr>
              <a:t>Comunicació per assessorar sobre la implementació d’adaptacions. </a:t>
            </a:r>
          </a:p>
          <a:p>
            <a:pPr marL="285750" lvl="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ca-ES-valencia" sz="2000" b="1" dirty="0">
                <a:cs typeface="Calibri" panose="020F0502020204030204" pitchFamily="34" charset="0"/>
              </a:rPr>
              <a:t>Orientació en l’elecció del centre de pràctiques.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sz="2000" b="1" dirty="0" err="1">
                <a:cs typeface="Calibri" panose="020F0502020204030204" pitchFamily="34" charset="0"/>
              </a:rPr>
              <a:t>Acompanyament</a:t>
            </a:r>
            <a:r>
              <a:rPr lang="es-ES" sz="2000" b="1" dirty="0">
                <a:cs typeface="Calibri" panose="020F0502020204030204" pitchFamily="34" charset="0"/>
              </a:rPr>
              <a:t> en la </a:t>
            </a:r>
            <a:r>
              <a:rPr lang="es-ES" sz="2000" b="1" dirty="0" err="1">
                <a:cs typeface="Calibri" panose="020F0502020204030204" pitchFamily="34" charset="0"/>
              </a:rPr>
              <a:t>realització</a:t>
            </a:r>
            <a:r>
              <a:rPr lang="es-ES" sz="2000" b="1" dirty="0">
                <a:cs typeface="Calibri" panose="020F0502020204030204" pitchFamily="34" charset="0"/>
              </a:rPr>
              <a:t> de les </a:t>
            </a:r>
            <a:r>
              <a:rPr lang="es-ES" sz="2000" b="1" dirty="0" smtClean="0">
                <a:cs typeface="Calibri" panose="020F0502020204030204" pitchFamily="34" charset="0"/>
              </a:rPr>
              <a:t>pràctiques</a:t>
            </a:r>
            <a:r>
              <a:rPr lang="es-ES" sz="2000" b="1" dirty="0"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47443953"/>
      </p:ext>
    </p:extLst>
  </p:cSld>
  <p:clrMapOvr>
    <a:masterClrMapping/>
  </p:clrMapOvr>
  <p:transition spd="slow" advTm="41447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290512" y="222751"/>
            <a:ext cx="11596687" cy="1565896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b="1" dirty="0">
              <a:solidFill>
                <a:srgbClr val="FF0000"/>
              </a:solidFill>
            </a:endParaRPr>
          </a:p>
        </p:txBody>
      </p:sp>
      <p:pic>
        <p:nvPicPr>
          <p:cNvPr id="10" name="Imagen 9"/>
          <p:cNvPicPr/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057" y="798138"/>
            <a:ext cx="2483500" cy="6031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98" y="263242"/>
            <a:ext cx="8619629" cy="1465337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145317" y="2323543"/>
            <a:ext cx="510789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400" b="1" dirty="0" smtClean="0">
                <a:cs typeface="Calibri" panose="020F0502020204030204" pitchFamily="34" charset="0"/>
              </a:rPr>
              <a:t>96 398 34 26</a:t>
            </a:r>
            <a:endParaRPr lang="en-US" sz="2400" b="1" dirty="0">
              <a:cs typeface="Calibri" panose="020F0502020204030204" pitchFamily="34" charset="0"/>
            </a:endParaRPr>
          </a:p>
          <a:p>
            <a:pPr>
              <a:spcAft>
                <a:spcPts val="2400"/>
              </a:spcAft>
            </a:pPr>
            <a:r>
              <a:rPr lang="en-US" sz="2400" b="1" dirty="0">
                <a:cs typeface="Calibri" panose="020F0502020204030204" pitchFamily="34" charset="0"/>
                <a:hlinkClick r:id="rId4"/>
              </a:rPr>
              <a:t>updestudiantes@uv.es</a:t>
            </a:r>
            <a:endParaRPr lang="en-US" sz="2400" b="1" dirty="0">
              <a:cs typeface="Calibri" panose="020F0502020204030204" pitchFamily="34" charset="0"/>
            </a:endParaRPr>
          </a:p>
          <a:p>
            <a:pPr>
              <a:spcAft>
                <a:spcPts val="2400"/>
              </a:spcAft>
            </a:pPr>
            <a:r>
              <a:rPr lang="es-ES" sz="2400" b="1" dirty="0" smtClean="0">
                <a:cs typeface="Calibri" panose="020F0502020204030204" pitchFamily="34" charset="0"/>
              </a:rPr>
              <a:t>Av</a:t>
            </a:r>
            <a:r>
              <a:rPr lang="es-ES" sz="2400" b="1" dirty="0">
                <a:cs typeface="Calibri" panose="020F0502020204030204" pitchFamily="34" charset="0"/>
              </a:rPr>
              <a:t>. Blasco Ibáñez, </a:t>
            </a:r>
            <a:r>
              <a:rPr lang="es-ES" sz="2400" b="1" dirty="0" smtClean="0">
                <a:cs typeface="Calibri" panose="020F0502020204030204" pitchFamily="34" charset="0"/>
              </a:rPr>
              <a:t>21(</a:t>
            </a:r>
            <a:r>
              <a:rPr lang="es-ES" sz="2400" b="1" dirty="0" err="1" smtClean="0">
                <a:cs typeface="Calibri" panose="020F0502020204030204" pitchFamily="34" charset="0"/>
              </a:rPr>
              <a:t>Facultat</a:t>
            </a:r>
            <a:r>
              <a:rPr lang="es-ES" sz="2400" b="1" dirty="0" smtClean="0">
                <a:cs typeface="Calibri" panose="020F0502020204030204" pitchFamily="34" charset="0"/>
              </a:rPr>
              <a:t> </a:t>
            </a:r>
            <a:r>
              <a:rPr lang="es-ES" sz="2400" b="1" dirty="0">
                <a:cs typeface="Calibri" panose="020F0502020204030204" pitchFamily="34" charset="0"/>
              </a:rPr>
              <a:t>de </a:t>
            </a:r>
            <a:r>
              <a:rPr lang="es-ES" sz="2400" b="1" dirty="0" err="1">
                <a:cs typeface="Calibri" panose="020F0502020204030204" pitchFamily="34" charset="0"/>
              </a:rPr>
              <a:t>Psicologia</a:t>
            </a:r>
            <a:r>
              <a:rPr lang="es-ES" sz="2400" b="1" dirty="0">
                <a:cs typeface="Calibri" panose="020F0502020204030204" pitchFamily="34" charset="0"/>
              </a:rPr>
              <a:t>)</a:t>
            </a:r>
          </a:p>
          <a:p>
            <a:pPr>
              <a:spcAft>
                <a:spcPts val="2400"/>
              </a:spcAft>
            </a:pPr>
            <a:r>
              <a:rPr lang="es-ES" sz="2400" b="1" dirty="0" smtClean="0">
                <a:cs typeface="Calibri" panose="020F0502020204030204" pitchFamily="34" charset="0"/>
                <a:hlinkClick r:id="rId5"/>
              </a:rPr>
              <a:t>www.uv.es/uvdiscapacidad</a:t>
            </a:r>
            <a:r>
              <a:rPr lang="es-ES" sz="2400" b="1" dirty="0" smtClean="0">
                <a:cs typeface="Calibri" panose="020F0502020204030204" pitchFamily="34" charset="0"/>
              </a:rPr>
              <a:t> </a:t>
            </a:r>
            <a:endParaRPr lang="es-ES" sz="2400" b="1" dirty="0">
              <a:cs typeface="Calibri" panose="020F0502020204030204" pitchFamily="34" charset="0"/>
            </a:endParaRPr>
          </a:p>
          <a:p>
            <a:pPr>
              <a:spcAft>
                <a:spcPts val="2400"/>
              </a:spcAft>
            </a:pPr>
            <a:r>
              <a:rPr lang="es-ES" sz="2400" b="1" dirty="0" smtClean="0">
                <a:cs typeface="Calibri" panose="020F0502020204030204" pitchFamily="34" charset="0"/>
                <a:hlinkClick r:id="rId6"/>
              </a:rPr>
              <a:t>www.facebook.com/UPDUV</a:t>
            </a:r>
            <a:r>
              <a:rPr lang="es-ES" sz="2400" b="1" dirty="0" smtClean="0">
                <a:cs typeface="Calibri" panose="020F0502020204030204" pitchFamily="34" charset="0"/>
              </a:rPr>
              <a:t> </a:t>
            </a:r>
            <a:endParaRPr lang="es-ES" sz="2400" b="1" dirty="0">
              <a:cs typeface="Calibri" panose="020F0502020204030204" pitchFamily="34" charset="0"/>
            </a:endParaRPr>
          </a:p>
        </p:txBody>
      </p:sp>
      <p:pic>
        <p:nvPicPr>
          <p:cNvPr id="11" name="Picture 8" descr="Resultado de imagen de iconos contacto 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5" t="36790" r="4104" b="37214"/>
          <a:stretch/>
        </p:blipFill>
        <p:spPr bwMode="auto">
          <a:xfrm>
            <a:off x="3465051" y="4674518"/>
            <a:ext cx="569299" cy="53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Resultado de imagen de iconos contacto 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7" t="70959"/>
          <a:stretch/>
        </p:blipFill>
        <p:spPr bwMode="auto">
          <a:xfrm>
            <a:off x="3410911" y="2323543"/>
            <a:ext cx="708279" cy="65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Resultado de imagen de iconos contacto 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t="37719" r="71014" b="36285"/>
          <a:stretch/>
        </p:blipFill>
        <p:spPr bwMode="auto">
          <a:xfrm>
            <a:off x="3410911" y="3866013"/>
            <a:ext cx="607346" cy="57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Resultado de imagen de iconos contacto 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" t="3986" r="69268" b="70018"/>
          <a:stretch/>
        </p:blipFill>
        <p:spPr bwMode="auto">
          <a:xfrm>
            <a:off x="3436640" y="3039786"/>
            <a:ext cx="626123" cy="59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195" y="5419264"/>
            <a:ext cx="443709" cy="44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96158"/>
      </p:ext>
    </p:extLst>
  </p:cSld>
  <p:clrMapOvr>
    <a:masterClrMapping/>
  </p:clrMapOvr>
  <p:transition spd="slow" advTm="41447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6681788" y="3792538"/>
            <a:ext cx="3929062" cy="1814512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670050" y="2781300"/>
            <a:ext cx="3430588" cy="1585913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4" name="CuadroTexto 3"/>
          <p:cNvSpPr txBox="1"/>
          <p:nvPr/>
        </p:nvSpPr>
        <p:spPr>
          <a:xfrm>
            <a:off x="2087563" y="3297238"/>
            <a:ext cx="2397125" cy="552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000" b="1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MODALITATS</a:t>
            </a:r>
            <a:endParaRPr lang="es-ES_tradnl" sz="3000" b="1" dirty="0">
              <a:solidFill>
                <a:schemeClr val="tx1">
                  <a:lumMod val="95000"/>
                  <a:lumOff val="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681788" y="1758950"/>
            <a:ext cx="3929062" cy="1814513"/>
          </a:xfrm>
          <a:prstGeom prst="rect">
            <a:avLst/>
          </a:prstGeom>
          <a:solidFill>
            <a:srgbClr val="D5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218363" y="4237038"/>
            <a:ext cx="3351212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EXTRACURRICULARS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sense</a:t>
            </a:r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s-E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crèdits</a:t>
            </a:r>
            <a:endParaRPr lang="es-ES" sz="2400" b="1" dirty="0">
              <a:solidFill>
                <a:schemeClr val="tx1">
                  <a:lumMod val="95000"/>
                  <a:lumOff val="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0610850" y="1758950"/>
            <a:ext cx="139700" cy="1814513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0598150" y="3792538"/>
            <a:ext cx="139700" cy="1814512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srgbClr val="D5DCE4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419975" y="2205038"/>
            <a:ext cx="295275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CURRICULARS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amb</a:t>
            </a:r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s-E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Calibri" panose="020F0502020204030204" pitchFamily="34" charset="0"/>
              </a:rPr>
              <a:t>crèdits</a:t>
            </a:r>
            <a:endParaRPr lang="es-ES" sz="2400" b="1" dirty="0">
              <a:solidFill>
                <a:schemeClr val="tx1">
                  <a:lumMod val="95000"/>
                  <a:lumOff val="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687513" y="2781300"/>
            <a:ext cx="138112" cy="1585913"/>
          </a:xfrm>
          <a:prstGeom prst="rect">
            <a:avLst/>
          </a:prstGeom>
          <a:solidFill>
            <a:srgbClr val="36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srgbClr val="D5DCE4"/>
              </a:solidFill>
            </a:endParaRPr>
          </a:p>
        </p:txBody>
      </p:sp>
      <p:pic>
        <p:nvPicPr>
          <p:cNvPr id="7179" name="Imagen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3" y="636588"/>
            <a:ext cx="19399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38" y="727075"/>
            <a:ext cx="192246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63" y="590615"/>
            <a:ext cx="2483500" cy="6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4899"/>
      </p:ext>
    </p:extLst>
  </p:cSld>
  <p:clrMapOvr>
    <a:masterClrMapping/>
  </p:clrMapOvr>
  <p:transition spd="slow" advTm="6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3541</TotalTime>
  <Words>1062</Words>
  <Application>Microsoft Office PowerPoint</Application>
  <PresentationFormat>Panorámica</PresentationFormat>
  <Paragraphs>213</Paragraphs>
  <Slides>25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Gotham Black</vt:lpstr>
      <vt:lpstr>Mangal</vt:lpstr>
      <vt:lpstr>Univers 47 Condensed 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</cp:lastModifiedBy>
  <cp:revision>310</cp:revision>
  <dcterms:created xsi:type="dcterms:W3CDTF">2020-05-12T08:54:09Z</dcterms:created>
  <dcterms:modified xsi:type="dcterms:W3CDTF">2021-05-23T07:43:34Z</dcterms:modified>
</cp:coreProperties>
</file>